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124" r:id="rId2"/>
  </p:sldMasterIdLst>
  <p:notesMasterIdLst>
    <p:notesMasterId r:id="rId37"/>
  </p:notesMasterIdLst>
  <p:sldIdLst>
    <p:sldId id="562" r:id="rId3"/>
    <p:sldId id="599" r:id="rId4"/>
    <p:sldId id="571" r:id="rId5"/>
    <p:sldId id="572" r:id="rId6"/>
    <p:sldId id="573" r:id="rId7"/>
    <p:sldId id="574" r:id="rId8"/>
    <p:sldId id="575" r:id="rId9"/>
    <p:sldId id="561" r:id="rId10"/>
    <p:sldId id="576" r:id="rId11"/>
    <p:sldId id="577" r:id="rId12"/>
    <p:sldId id="578" r:id="rId13"/>
    <p:sldId id="579" r:id="rId14"/>
    <p:sldId id="580" r:id="rId15"/>
    <p:sldId id="581" r:id="rId16"/>
    <p:sldId id="582" r:id="rId17"/>
    <p:sldId id="583" r:id="rId18"/>
    <p:sldId id="584" r:id="rId19"/>
    <p:sldId id="585" r:id="rId20"/>
    <p:sldId id="586" r:id="rId21"/>
    <p:sldId id="590" r:id="rId22"/>
    <p:sldId id="591" r:id="rId23"/>
    <p:sldId id="593" r:id="rId24"/>
    <p:sldId id="592" r:id="rId25"/>
    <p:sldId id="587" r:id="rId26"/>
    <p:sldId id="588" r:id="rId27"/>
    <p:sldId id="595" r:id="rId28"/>
    <p:sldId id="596" r:id="rId29"/>
    <p:sldId id="597" r:id="rId30"/>
    <p:sldId id="598" r:id="rId31"/>
    <p:sldId id="563" r:id="rId32"/>
    <p:sldId id="564" r:id="rId33"/>
    <p:sldId id="600" r:id="rId34"/>
    <p:sldId id="601" r:id="rId35"/>
    <p:sldId id="5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E5BBD-DAA8-4655-BB6B-DD6AFDF96D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BEB8BD-9EFE-4D02-8F3E-5F6365E18184}">
      <dgm:prSet/>
      <dgm:spPr/>
      <dgm:t>
        <a:bodyPr/>
        <a:lstStyle/>
        <a:p>
          <a:pPr>
            <a:lnSpc>
              <a:spcPct val="100000"/>
            </a:lnSpc>
          </a:pPr>
          <a:r>
            <a:rPr lang="en-US" b="1"/>
            <a:t>Chapter 251-Underground Facility Damage Prevention Safety Act </a:t>
          </a:r>
          <a:endParaRPr lang="en-US"/>
        </a:p>
      </dgm:t>
    </dgm:pt>
    <dgm:pt modelId="{5AEC2233-FECD-40AD-8684-1283DCA8EBE5}" type="parTrans" cxnId="{9BB6A826-6457-4EE7-825D-AE3FCE82490D}">
      <dgm:prSet/>
      <dgm:spPr/>
      <dgm:t>
        <a:bodyPr/>
        <a:lstStyle/>
        <a:p>
          <a:endParaRPr lang="en-US"/>
        </a:p>
      </dgm:t>
    </dgm:pt>
    <dgm:pt modelId="{5BA2CBBF-6965-4D69-989E-3735CF0A9EB5}" type="sibTrans" cxnId="{9BB6A826-6457-4EE7-825D-AE3FCE82490D}">
      <dgm:prSet/>
      <dgm:spPr/>
      <dgm:t>
        <a:bodyPr/>
        <a:lstStyle/>
        <a:p>
          <a:endParaRPr lang="en-US"/>
        </a:p>
      </dgm:t>
    </dgm:pt>
    <dgm:pt modelId="{8264FE32-4E2D-4A88-8189-569715E7DED6}">
      <dgm:prSet/>
      <dgm:spPr/>
      <dgm:t>
        <a:bodyPr/>
        <a:lstStyle/>
        <a:p>
          <a:pPr>
            <a:lnSpc>
              <a:spcPct val="100000"/>
            </a:lnSpc>
          </a:pPr>
          <a:r>
            <a:rPr lang="en-US" b="1"/>
            <a:t>RRC Chapter 18-Texas Administrative Code </a:t>
          </a:r>
          <a:endParaRPr lang="en-US"/>
        </a:p>
      </dgm:t>
    </dgm:pt>
    <dgm:pt modelId="{341A64E9-A55F-403A-87BB-CE93D2FA1525}" type="parTrans" cxnId="{720C0680-BE9B-4AAD-91C8-068D66D54C5B}">
      <dgm:prSet/>
      <dgm:spPr/>
      <dgm:t>
        <a:bodyPr/>
        <a:lstStyle/>
        <a:p>
          <a:endParaRPr lang="en-US"/>
        </a:p>
      </dgm:t>
    </dgm:pt>
    <dgm:pt modelId="{862977BD-C811-4DE1-A6C5-E0210E7D069C}" type="sibTrans" cxnId="{720C0680-BE9B-4AAD-91C8-068D66D54C5B}">
      <dgm:prSet/>
      <dgm:spPr/>
      <dgm:t>
        <a:bodyPr/>
        <a:lstStyle/>
        <a:p>
          <a:endParaRPr lang="en-US"/>
        </a:p>
      </dgm:t>
    </dgm:pt>
    <dgm:pt modelId="{F2D155B8-BF39-47B7-98A3-194F420F0C59}" type="pres">
      <dgm:prSet presAssocID="{859E5BBD-DAA8-4655-BB6B-DD6AFDF96DAD}" presName="root" presStyleCnt="0">
        <dgm:presLayoutVars>
          <dgm:dir/>
          <dgm:resizeHandles val="exact"/>
        </dgm:presLayoutVars>
      </dgm:prSet>
      <dgm:spPr/>
    </dgm:pt>
    <dgm:pt modelId="{E719AFFF-B6AF-4330-AF2A-0477E95920AC}" type="pres">
      <dgm:prSet presAssocID="{0FBEB8BD-9EFE-4D02-8F3E-5F6365E18184}" presName="compNode" presStyleCnt="0"/>
      <dgm:spPr/>
    </dgm:pt>
    <dgm:pt modelId="{1FBE6872-966A-4583-98F2-B4C30ABBF987}" type="pres">
      <dgm:prSet presAssocID="{0FBEB8BD-9EFE-4D02-8F3E-5F6365E18184}" presName="bgRect" presStyleLbl="bgShp" presStyleIdx="0" presStyleCnt="2"/>
      <dgm:spPr/>
    </dgm:pt>
    <dgm:pt modelId="{0DCE7413-EA8F-4BFD-A1C6-7550466B3C60}" type="pres">
      <dgm:prSet presAssocID="{0FBEB8BD-9EFE-4D02-8F3E-5F6365E181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ain"/>
        </a:ext>
      </dgm:extLst>
    </dgm:pt>
    <dgm:pt modelId="{04FF78EA-9793-4298-A9E2-5795BCC79676}" type="pres">
      <dgm:prSet presAssocID="{0FBEB8BD-9EFE-4D02-8F3E-5F6365E18184}" presName="spaceRect" presStyleCnt="0"/>
      <dgm:spPr/>
    </dgm:pt>
    <dgm:pt modelId="{2AC85136-7B77-449C-9B32-EBEB9258E92D}" type="pres">
      <dgm:prSet presAssocID="{0FBEB8BD-9EFE-4D02-8F3E-5F6365E18184}" presName="parTx" presStyleLbl="revTx" presStyleIdx="0" presStyleCnt="2">
        <dgm:presLayoutVars>
          <dgm:chMax val="0"/>
          <dgm:chPref val="0"/>
        </dgm:presLayoutVars>
      </dgm:prSet>
      <dgm:spPr/>
    </dgm:pt>
    <dgm:pt modelId="{1FAA79EA-F6D1-4A72-A173-8B2816AFE8C3}" type="pres">
      <dgm:prSet presAssocID="{5BA2CBBF-6965-4D69-989E-3735CF0A9EB5}" presName="sibTrans" presStyleCnt="0"/>
      <dgm:spPr/>
    </dgm:pt>
    <dgm:pt modelId="{D6B32714-FC0E-49AE-9805-EC2C942C6084}" type="pres">
      <dgm:prSet presAssocID="{8264FE32-4E2D-4A88-8189-569715E7DED6}" presName="compNode" presStyleCnt="0"/>
      <dgm:spPr/>
    </dgm:pt>
    <dgm:pt modelId="{F570B68F-47CF-4718-B5B3-2DC5B4C3BC92}" type="pres">
      <dgm:prSet presAssocID="{8264FE32-4E2D-4A88-8189-569715E7DED6}" presName="bgRect" presStyleLbl="bgShp" presStyleIdx="1" presStyleCnt="2"/>
      <dgm:spPr/>
    </dgm:pt>
    <dgm:pt modelId="{C8F8CF15-8513-401E-896A-0150909039B9}" type="pres">
      <dgm:prSet presAssocID="{8264FE32-4E2D-4A88-8189-569715E7DE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1E9BB163-0506-4BD6-B5CA-16D1BEC8B0D9}" type="pres">
      <dgm:prSet presAssocID="{8264FE32-4E2D-4A88-8189-569715E7DED6}" presName="spaceRect" presStyleCnt="0"/>
      <dgm:spPr/>
    </dgm:pt>
    <dgm:pt modelId="{D7EE26B0-3107-4605-BBE5-20FAA051351B}" type="pres">
      <dgm:prSet presAssocID="{8264FE32-4E2D-4A88-8189-569715E7DED6}" presName="parTx" presStyleLbl="revTx" presStyleIdx="1" presStyleCnt="2">
        <dgm:presLayoutVars>
          <dgm:chMax val="0"/>
          <dgm:chPref val="0"/>
        </dgm:presLayoutVars>
      </dgm:prSet>
      <dgm:spPr/>
    </dgm:pt>
  </dgm:ptLst>
  <dgm:cxnLst>
    <dgm:cxn modelId="{81D06403-9EC7-4B73-856B-5D8F8B562B04}" type="presOf" srcId="{859E5BBD-DAA8-4655-BB6B-DD6AFDF96DAD}" destId="{F2D155B8-BF39-47B7-98A3-194F420F0C59}" srcOrd="0" destOrd="0" presId="urn:microsoft.com/office/officeart/2018/2/layout/IconVerticalSolidList"/>
    <dgm:cxn modelId="{0F1CA110-A05F-4CC4-B139-E401AA78E4B6}" type="presOf" srcId="{8264FE32-4E2D-4A88-8189-569715E7DED6}" destId="{D7EE26B0-3107-4605-BBE5-20FAA051351B}" srcOrd="0" destOrd="0" presId="urn:microsoft.com/office/officeart/2018/2/layout/IconVerticalSolidList"/>
    <dgm:cxn modelId="{9BB6A826-6457-4EE7-825D-AE3FCE82490D}" srcId="{859E5BBD-DAA8-4655-BB6B-DD6AFDF96DAD}" destId="{0FBEB8BD-9EFE-4D02-8F3E-5F6365E18184}" srcOrd="0" destOrd="0" parTransId="{5AEC2233-FECD-40AD-8684-1283DCA8EBE5}" sibTransId="{5BA2CBBF-6965-4D69-989E-3735CF0A9EB5}"/>
    <dgm:cxn modelId="{8AF02827-9998-4581-A3A2-F569055191C4}" type="presOf" srcId="{0FBEB8BD-9EFE-4D02-8F3E-5F6365E18184}" destId="{2AC85136-7B77-449C-9B32-EBEB9258E92D}" srcOrd="0" destOrd="0" presId="urn:microsoft.com/office/officeart/2018/2/layout/IconVerticalSolidList"/>
    <dgm:cxn modelId="{720C0680-BE9B-4AAD-91C8-068D66D54C5B}" srcId="{859E5BBD-DAA8-4655-BB6B-DD6AFDF96DAD}" destId="{8264FE32-4E2D-4A88-8189-569715E7DED6}" srcOrd="1" destOrd="0" parTransId="{341A64E9-A55F-403A-87BB-CE93D2FA1525}" sibTransId="{862977BD-C811-4DE1-A6C5-E0210E7D069C}"/>
    <dgm:cxn modelId="{3BF077EA-D1E8-4950-B9CE-6938F583537C}" type="presParOf" srcId="{F2D155B8-BF39-47B7-98A3-194F420F0C59}" destId="{E719AFFF-B6AF-4330-AF2A-0477E95920AC}" srcOrd="0" destOrd="0" presId="urn:microsoft.com/office/officeart/2018/2/layout/IconVerticalSolidList"/>
    <dgm:cxn modelId="{5CED5530-A19B-4CA7-A748-AC950C5DE56F}" type="presParOf" srcId="{E719AFFF-B6AF-4330-AF2A-0477E95920AC}" destId="{1FBE6872-966A-4583-98F2-B4C30ABBF987}" srcOrd="0" destOrd="0" presId="urn:microsoft.com/office/officeart/2018/2/layout/IconVerticalSolidList"/>
    <dgm:cxn modelId="{BE6FC801-0DDE-47F8-A527-2BE42A686CF1}" type="presParOf" srcId="{E719AFFF-B6AF-4330-AF2A-0477E95920AC}" destId="{0DCE7413-EA8F-4BFD-A1C6-7550466B3C60}" srcOrd="1" destOrd="0" presId="urn:microsoft.com/office/officeart/2018/2/layout/IconVerticalSolidList"/>
    <dgm:cxn modelId="{C0FF82AC-3B35-45BA-A16C-765CE5F541E1}" type="presParOf" srcId="{E719AFFF-B6AF-4330-AF2A-0477E95920AC}" destId="{04FF78EA-9793-4298-A9E2-5795BCC79676}" srcOrd="2" destOrd="0" presId="urn:microsoft.com/office/officeart/2018/2/layout/IconVerticalSolidList"/>
    <dgm:cxn modelId="{01457119-5780-4346-BF82-41519B66DCDB}" type="presParOf" srcId="{E719AFFF-B6AF-4330-AF2A-0477E95920AC}" destId="{2AC85136-7B77-449C-9B32-EBEB9258E92D}" srcOrd="3" destOrd="0" presId="urn:microsoft.com/office/officeart/2018/2/layout/IconVerticalSolidList"/>
    <dgm:cxn modelId="{6D913EDE-7363-4AF8-A93B-86328EF4333E}" type="presParOf" srcId="{F2D155B8-BF39-47B7-98A3-194F420F0C59}" destId="{1FAA79EA-F6D1-4A72-A173-8B2816AFE8C3}" srcOrd="1" destOrd="0" presId="urn:microsoft.com/office/officeart/2018/2/layout/IconVerticalSolidList"/>
    <dgm:cxn modelId="{B0448CCE-AE0B-4F99-8818-ABDF0CAE7E07}" type="presParOf" srcId="{F2D155B8-BF39-47B7-98A3-194F420F0C59}" destId="{D6B32714-FC0E-49AE-9805-EC2C942C6084}" srcOrd="2" destOrd="0" presId="urn:microsoft.com/office/officeart/2018/2/layout/IconVerticalSolidList"/>
    <dgm:cxn modelId="{2946D09B-2BAE-434A-A7D2-A94FD95D63FD}" type="presParOf" srcId="{D6B32714-FC0E-49AE-9805-EC2C942C6084}" destId="{F570B68F-47CF-4718-B5B3-2DC5B4C3BC92}" srcOrd="0" destOrd="0" presId="urn:microsoft.com/office/officeart/2018/2/layout/IconVerticalSolidList"/>
    <dgm:cxn modelId="{90FAEC08-78A7-4BAE-B664-AF47CFB9E26A}" type="presParOf" srcId="{D6B32714-FC0E-49AE-9805-EC2C942C6084}" destId="{C8F8CF15-8513-401E-896A-0150909039B9}" srcOrd="1" destOrd="0" presId="urn:microsoft.com/office/officeart/2018/2/layout/IconVerticalSolidList"/>
    <dgm:cxn modelId="{EF17AADB-2638-4896-9FCB-29E41C7BB418}" type="presParOf" srcId="{D6B32714-FC0E-49AE-9805-EC2C942C6084}" destId="{1E9BB163-0506-4BD6-B5CA-16D1BEC8B0D9}" srcOrd="2" destOrd="0" presId="urn:microsoft.com/office/officeart/2018/2/layout/IconVerticalSolidList"/>
    <dgm:cxn modelId="{F65CFD96-FE19-42E1-9C99-B4127BF24B62}" type="presParOf" srcId="{D6B32714-FC0E-49AE-9805-EC2C942C6084}" destId="{D7EE26B0-3107-4605-BBE5-20FAA051351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F4922-9E75-47AC-AF7E-19CFD41275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CB0BD59-FE7E-4434-B94E-73550A188737}">
      <dgm:prSet/>
      <dgm:spPr/>
      <dgm:t>
        <a:bodyPr/>
        <a:lstStyle/>
        <a:p>
          <a:r>
            <a:rPr lang="en-US" b="1" u="sng" dirty="0">
              <a:solidFill>
                <a:schemeClr val="accent1">
                  <a:lumMod val="75000"/>
                </a:schemeClr>
              </a:solidFill>
            </a:rPr>
            <a:t>Class A underground facility </a:t>
          </a:r>
          <a:endParaRPr lang="en-US" dirty="0">
            <a:solidFill>
              <a:schemeClr val="accent1">
                <a:lumMod val="75000"/>
              </a:schemeClr>
            </a:solidFill>
          </a:endParaRPr>
        </a:p>
      </dgm:t>
    </dgm:pt>
    <dgm:pt modelId="{354C565A-90F1-4513-88BB-ACD586926D24}" type="parTrans" cxnId="{13A9FFFC-63F5-4450-BAAD-B2C6A6D00AA2}">
      <dgm:prSet/>
      <dgm:spPr/>
      <dgm:t>
        <a:bodyPr/>
        <a:lstStyle/>
        <a:p>
          <a:endParaRPr lang="en-US"/>
        </a:p>
      </dgm:t>
    </dgm:pt>
    <dgm:pt modelId="{16E06E11-8733-4350-ADF0-8428C7FFBEED}" type="sibTrans" cxnId="{13A9FFFC-63F5-4450-BAAD-B2C6A6D00AA2}">
      <dgm:prSet/>
      <dgm:spPr/>
      <dgm:t>
        <a:bodyPr/>
        <a:lstStyle/>
        <a:p>
          <a:endParaRPr lang="en-US"/>
        </a:p>
      </dgm:t>
    </dgm:pt>
    <dgm:pt modelId="{BFC92851-FD40-43B0-96FA-F05A225D3F4F}">
      <dgm:prSet/>
      <dgm:spPr/>
      <dgm:t>
        <a:bodyPr/>
        <a:lstStyle/>
        <a:p>
          <a:r>
            <a:rPr lang="en-US" dirty="0"/>
            <a:t>An underground facility that is used to produce, store, convey, transmit, or distribute:</a:t>
          </a:r>
        </a:p>
      </dgm:t>
    </dgm:pt>
    <dgm:pt modelId="{BD009915-750D-44BD-ACE1-A695C0B58782}" type="parTrans" cxnId="{F654B1EE-8149-4FDD-8F7A-20B804C24E09}">
      <dgm:prSet/>
      <dgm:spPr/>
      <dgm:t>
        <a:bodyPr/>
        <a:lstStyle/>
        <a:p>
          <a:endParaRPr lang="en-US"/>
        </a:p>
      </dgm:t>
    </dgm:pt>
    <dgm:pt modelId="{E6F08601-CA4D-49C8-8D6E-41911215A2BA}" type="sibTrans" cxnId="{F654B1EE-8149-4FDD-8F7A-20B804C24E09}">
      <dgm:prSet/>
      <dgm:spPr/>
      <dgm:t>
        <a:bodyPr/>
        <a:lstStyle/>
        <a:p>
          <a:endParaRPr lang="en-US"/>
        </a:p>
      </dgm:t>
    </dgm:pt>
    <dgm:pt modelId="{3577C5D1-2618-4B2D-8FDB-352D554212FE}">
      <dgm:prSet custT="1"/>
      <dgm:spPr/>
      <dgm:t>
        <a:bodyPr/>
        <a:lstStyle/>
        <a:p>
          <a:r>
            <a:rPr lang="en-US" sz="2400" dirty="0"/>
            <a:t>Electrical Energy</a:t>
          </a:r>
        </a:p>
      </dgm:t>
    </dgm:pt>
    <dgm:pt modelId="{91CC0C30-4664-4489-A9E6-23BAB544456C}" type="parTrans" cxnId="{21937FF9-4BA6-48D2-9847-B83F7EE1CD1A}">
      <dgm:prSet/>
      <dgm:spPr/>
      <dgm:t>
        <a:bodyPr/>
        <a:lstStyle/>
        <a:p>
          <a:endParaRPr lang="en-US"/>
        </a:p>
      </dgm:t>
    </dgm:pt>
    <dgm:pt modelId="{3E077590-3D01-486F-98F8-AEA201EE9B5D}" type="sibTrans" cxnId="{21937FF9-4BA6-48D2-9847-B83F7EE1CD1A}">
      <dgm:prSet/>
      <dgm:spPr/>
      <dgm:t>
        <a:bodyPr/>
        <a:lstStyle/>
        <a:p>
          <a:endParaRPr lang="en-US"/>
        </a:p>
      </dgm:t>
    </dgm:pt>
    <dgm:pt modelId="{83B789D1-AFF9-4EED-9708-17D7290B9F0A}">
      <dgm:prSet custT="1"/>
      <dgm:spPr/>
      <dgm:t>
        <a:bodyPr/>
        <a:lstStyle/>
        <a:p>
          <a:r>
            <a:rPr lang="en-US" sz="2400" dirty="0"/>
            <a:t>Natural or synthetic gas</a:t>
          </a:r>
        </a:p>
      </dgm:t>
    </dgm:pt>
    <dgm:pt modelId="{0BF1E6AC-0F84-4794-8B97-E5F85603FF6C}" type="parTrans" cxnId="{47908152-60AD-4BCD-BF04-8ACD22608262}">
      <dgm:prSet/>
      <dgm:spPr/>
      <dgm:t>
        <a:bodyPr/>
        <a:lstStyle/>
        <a:p>
          <a:endParaRPr lang="en-US"/>
        </a:p>
      </dgm:t>
    </dgm:pt>
    <dgm:pt modelId="{89F1FD00-FB72-4C26-91B8-37D80EBD3A4A}" type="sibTrans" cxnId="{47908152-60AD-4BCD-BF04-8ACD22608262}">
      <dgm:prSet/>
      <dgm:spPr/>
      <dgm:t>
        <a:bodyPr/>
        <a:lstStyle/>
        <a:p>
          <a:endParaRPr lang="en-US"/>
        </a:p>
      </dgm:t>
    </dgm:pt>
    <dgm:pt modelId="{869896F7-8B51-4E8D-9C7B-9D7A93B34E46}">
      <dgm:prSet custT="1"/>
      <dgm:spPr/>
      <dgm:t>
        <a:bodyPr/>
        <a:lstStyle/>
        <a:p>
          <a:r>
            <a:rPr lang="en-US" sz="2400" dirty="0"/>
            <a:t>Petroleum or petroleum products</a:t>
          </a:r>
        </a:p>
      </dgm:t>
    </dgm:pt>
    <dgm:pt modelId="{47486C08-3119-4A04-B5DC-ECB1A8750B9E}" type="parTrans" cxnId="{263576CC-D503-419C-8823-36E83F531B52}">
      <dgm:prSet/>
      <dgm:spPr/>
      <dgm:t>
        <a:bodyPr/>
        <a:lstStyle/>
        <a:p>
          <a:endParaRPr lang="en-US"/>
        </a:p>
      </dgm:t>
    </dgm:pt>
    <dgm:pt modelId="{09222F0F-6367-4EB2-BD08-4A65FDDC3FA0}" type="sibTrans" cxnId="{263576CC-D503-419C-8823-36E83F531B52}">
      <dgm:prSet/>
      <dgm:spPr/>
      <dgm:t>
        <a:bodyPr/>
        <a:lstStyle/>
        <a:p>
          <a:endParaRPr lang="en-US"/>
        </a:p>
      </dgm:t>
    </dgm:pt>
    <dgm:pt modelId="{6CC60F12-7528-4680-9B2E-559FD16D8838}">
      <dgm:prSet custT="1"/>
      <dgm:spPr/>
      <dgm:t>
        <a:bodyPr/>
        <a:lstStyle/>
        <a:p>
          <a:r>
            <a:rPr lang="en-US" sz="2400" dirty="0"/>
            <a:t>Steam</a:t>
          </a:r>
        </a:p>
      </dgm:t>
    </dgm:pt>
    <dgm:pt modelId="{5BD36DDA-FFC0-4258-B9B6-AAEC69FE70AC}" type="parTrans" cxnId="{06E6E375-3C37-43F6-8D7F-CA31F5009916}">
      <dgm:prSet/>
      <dgm:spPr/>
      <dgm:t>
        <a:bodyPr/>
        <a:lstStyle/>
        <a:p>
          <a:endParaRPr lang="en-US"/>
        </a:p>
      </dgm:t>
    </dgm:pt>
    <dgm:pt modelId="{001838BC-9EDA-4E59-93AA-20C39480F6AB}" type="sibTrans" cxnId="{06E6E375-3C37-43F6-8D7F-CA31F5009916}">
      <dgm:prSet/>
      <dgm:spPr/>
      <dgm:t>
        <a:bodyPr/>
        <a:lstStyle/>
        <a:p>
          <a:endParaRPr lang="en-US"/>
        </a:p>
      </dgm:t>
    </dgm:pt>
    <dgm:pt modelId="{1F124F0B-F084-4B5F-845A-13C83F2EA22B}">
      <dgm:prSet custT="1"/>
      <dgm:spPr/>
      <dgm:t>
        <a:bodyPr/>
        <a:lstStyle/>
        <a:p>
          <a:r>
            <a:rPr lang="en-US" sz="1900" dirty="0"/>
            <a:t>Any form of telecommunications service, including voice, data, video, or optical transmission, or cable television service</a:t>
          </a:r>
        </a:p>
      </dgm:t>
    </dgm:pt>
    <dgm:pt modelId="{123F4879-3EB0-4BBC-876A-68C82FEC4A41}" type="parTrans" cxnId="{69EA724B-1E12-470B-B092-E6E4F2005961}">
      <dgm:prSet/>
      <dgm:spPr/>
      <dgm:t>
        <a:bodyPr/>
        <a:lstStyle/>
        <a:p>
          <a:endParaRPr lang="en-US"/>
        </a:p>
      </dgm:t>
    </dgm:pt>
    <dgm:pt modelId="{F8816435-DA7F-4AE6-B6F7-245EF913A956}" type="sibTrans" cxnId="{69EA724B-1E12-470B-B092-E6E4F2005961}">
      <dgm:prSet/>
      <dgm:spPr/>
      <dgm:t>
        <a:bodyPr/>
        <a:lstStyle/>
        <a:p>
          <a:endParaRPr lang="en-US"/>
        </a:p>
      </dgm:t>
    </dgm:pt>
    <dgm:pt modelId="{8D64752C-E68C-4DF4-BA9C-3EDDEC478ABD}">
      <dgm:prSet/>
      <dgm:spPr/>
      <dgm:t>
        <a:bodyPr/>
        <a:lstStyle/>
        <a:p>
          <a:r>
            <a:rPr lang="en-US" dirty="0"/>
            <a:t>Any other liquid, material, or product not defined as a Class B underground facility</a:t>
          </a:r>
        </a:p>
      </dgm:t>
    </dgm:pt>
    <dgm:pt modelId="{097254F1-DF09-411D-A130-4ABB0E280687}" type="parTrans" cxnId="{46C2D023-9BCC-4844-B7B1-0AC2E28B8E91}">
      <dgm:prSet/>
      <dgm:spPr/>
      <dgm:t>
        <a:bodyPr/>
        <a:lstStyle/>
        <a:p>
          <a:endParaRPr lang="en-US"/>
        </a:p>
      </dgm:t>
    </dgm:pt>
    <dgm:pt modelId="{D36E375C-EBCC-4386-93E6-52241019A51A}" type="sibTrans" cxnId="{46C2D023-9BCC-4844-B7B1-0AC2E28B8E91}">
      <dgm:prSet/>
      <dgm:spPr/>
      <dgm:t>
        <a:bodyPr/>
        <a:lstStyle/>
        <a:p>
          <a:endParaRPr lang="en-US"/>
        </a:p>
      </dgm:t>
    </dgm:pt>
    <dgm:pt modelId="{42FF30AB-79A4-4C32-9AE7-8D8777FC09FF}" type="pres">
      <dgm:prSet presAssocID="{3ADF4922-9E75-47AC-AF7E-19CFD41275FD}" presName="vert0" presStyleCnt="0">
        <dgm:presLayoutVars>
          <dgm:dir/>
          <dgm:animOne val="branch"/>
          <dgm:animLvl val="lvl"/>
        </dgm:presLayoutVars>
      </dgm:prSet>
      <dgm:spPr/>
    </dgm:pt>
    <dgm:pt modelId="{79D84F93-500E-489F-B766-0ED34F674792}" type="pres">
      <dgm:prSet presAssocID="{1CB0BD59-FE7E-4434-B94E-73550A188737}" presName="thickLine" presStyleLbl="alignNode1" presStyleIdx="0" presStyleCnt="2"/>
      <dgm:spPr/>
    </dgm:pt>
    <dgm:pt modelId="{99FDA970-E02B-4FBF-BBD4-069604F1CCD7}" type="pres">
      <dgm:prSet presAssocID="{1CB0BD59-FE7E-4434-B94E-73550A188737}" presName="horz1" presStyleCnt="0"/>
      <dgm:spPr/>
    </dgm:pt>
    <dgm:pt modelId="{C5954E99-D1A4-4417-80E1-92F0EFA81CF1}" type="pres">
      <dgm:prSet presAssocID="{1CB0BD59-FE7E-4434-B94E-73550A188737}" presName="tx1" presStyleLbl="revTx" presStyleIdx="0" presStyleCnt="8" custScaleX="372868" custScaleY="21243"/>
      <dgm:spPr/>
    </dgm:pt>
    <dgm:pt modelId="{2DA01E6D-6D55-4747-B4D1-6593B5CAB1EA}" type="pres">
      <dgm:prSet presAssocID="{1CB0BD59-FE7E-4434-B94E-73550A188737}" presName="vert1" presStyleCnt="0"/>
      <dgm:spPr/>
    </dgm:pt>
    <dgm:pt modelId="{CB5BF38D-1615-4D05-B96D-4168DADFC098}" type="pres">
      <dgm:prSet presAssocID="{BFC92851-FD40-43B0-96FA-F05A225D3F4F}" presName="thickLine" presStyleLbl="alignNode1" presStyleIdx="1" presStyleCnt="2"/>
      <dgm:spPr/>
    </dgm:pt>
    <dgm:pt modelId="{76F9C600-D4BA-466C-9257-A25A3D20BF3D}" type="pres">
      <dgm:prSet presAssocID="{BFC92851-FD40-43B0-96FA-F05A225D3F4F}" presName="horz1" presStyleCnt="0"/>
      <dgm:spPr/>
    </dgm:pt>
    <dgm:pt modelId="{D9DC6595-E62E-4BE6-B596-77773E5926EC}" type="pres">
      <dgm:prSet presAssocID="{BFC92851-FD40-43B0-96FA-F05A225D3F4F}" presName="tx1" presStyleLbl="revTx" presStyleIdx="1" presStyleCnt="8" custScaleX="112552" custScaleY="96444"/>
      <dgm:spPr/>
    </dgm:pt>
    <dgm:pt modelId="{1A84D599-07C6-4684-A2EE-697C89C7DF99}" type="pres">
      <dgm:prSet presAssocID="{BFC92851-FD40-43B0-96FA-F05A225D3F4F}" presName="vert1" presStyleCnt="0"/>
      <dgm:spPr/>
    </dgm:pt>
    <dgm:pt modelId="{EA3BFE62-7486-4DEB-9234-345DD8BF207B}" type="pres">
      <dgm:prSet presAssocID="{3577C5D1-2618-4B2D-8FDB-352D554212FE}" presName="vertSpace2a" presStyleCnt="0"/>
      <dgm:spPr/>
    </dgm:pt>
    <dgm:pt modelId="{2B83965D-6C5F-4EA2-B54A-DDD06A478E25}" type="pres">
      <dgm:prSet presAssocID="{3577C5D1-2618-4B2D-8FDB-352D554212FE}" presName="horz2" presStyleCnt="0"/>
      <dgm:spPr/>
    </dgm:pt>
    <dgm:pt modelId="{D6372554-21D8-4E7F-A028-EE2A0D06DF54}" type="pres">
      <dgm:prSet presAssocID="{3577C5D1-2618-4B2D-8FDB-352D554212FE}" presName="horzSpace2" presStyleCnt="0"/>
      <dgm:spPr/>
    </dgm:pt>
    <dgm:pt modelId="{3AF1E220-4B98-4A2D-9AB9-190F917CECFB}" type="pres">
      <dgm:prSet presAssocID="{3577C5D1-2618-4B2D-8FDB-352D554212FE}" presName="tx2" presStyleLbl="revTx" presStyleIdx="2" presStyleCnt="8"/>
      <dgm:spPr/>
    </dgm:pt>
    <dgm:pt modelId="{8B98993E-0F33-4FD6-921F-E2F93827A377}" type="pres">
      <dgm:prSet presAssocID="{3577C5D1-2618-4B2D-8FDB-352D554212FE}" presName="vert2" presStyleCnt="0"/>
      <dgm:spPr/>
    </dgm:pt>
    <dgm:pt modelId="{CFBD005E-002B-4DF0-961C-18D1D2EB1C49}" type="pres">
      <dgm:prSet presAssocID="{3577C5D1-2618-4B2D-8FDB-352D554212FE}" presName="thinLine2b" presStyleLbl="callout" presStyleIdx="0" presStyleCnt="6"/>
      <dgm:spPr/>
    </dgm:pt>
    <dgm:pt modelId="{B89FC3B5-FDFB-4280-AD52-6888C4A57CD3}" type="pres">
      <dgm:prSet presAssocID="{3577C5D1-2618-4B2D-8FDB-352D554212FE}" presName="vertSpace2b" presStyleCnt="0"/>
      <dgm:spPr/>
    </dgm:pt>
    <dgm:pt modelId="{FC084702-DB8B-40CA-91A8-CF3645ADD5A0}" type="pres">
      <dgm:prSet presAssocID="{83B789D1-AFF9-4EED-9708-17D7290B9F0A}" presName="horz2" presStyleCnt="0"/>
      <dgm:spPr/>
    </dgm:pt>
    <dgm:pt modelId="{D12C9626-7381-4E37-804B-25BD7D4826FF}" type="pres">
      <dgm:prSet presAssocID="{83B789D1-AFF9-4EED-9708-17D7290B9F0A}" presName="horzSpace2" presStyleCnt="0"/>
      <dgm:spPr/>
    </dgm:pt>
    <dgm:pt modelId="{F8CA26E3-CFC0-4ABB-9F74-3D8E09D33822}" type="pres">
      <dgm:prSet presAssocID="{83B789D1-AFF9-4EED-9708-17D7290B9F0A}" presName="tx2" presStyleLbl="revTx" presStyleIdx="3" presStyleCnt="8"/>
      <dgm:spPr/>
    </dgm:pt>
    <dgm:pt modelId="{324030B2-7171-4E27-B13E-FA6D939D3F11}" type="pres">
      <dgm:prSet presAssocID="{83B789D1-AFF9-4EED-9708-17D7290B9F0A}" presName="vert2" presStyleCnt="0"/>
      <dgm:spPr/>
    </dgm:pt>
    <dgm:pt modelId="{3FB1438F-0161-40F6-BFCB-8234E0C3E909}" type="pres">
      <dgm:prSet presAssocID="{83B789D1-AFF9-4EED-9708-17D7290B9F0A}" presName="thinLine2b" presStyleLbl="callout" presStyleIdx="1" presStyleCnt="6"/>
      <dgm:spPr/>
    </dgm:pt>
    <dgm:pt modelId="{A310A85C-D69A-49D7-92DC-340750A3C52C}" type="pres">
      <dgm:prSet presAssocID="{83B789D1-AFF9-4EED-9708-17D7290B9F0A}" presName="vertSpace2b" presStyleCnt="0"/>
      <dgm:spPr/>
    </dgm:pt>
    <dgm:pt modelId="{AB2E0057-6E13-4219-929E-7B167E515613}" type="pres">
      <dgm:prSet presAssocID="{869896F7-8B51-4E8D-9C7B-9D7A93B34E46}" presName="horz2" presStyleCnt="0"/>
      <dgm:spPr/>
    </dgm:pt>
    <dgm:pt modelId="{1C3B9507-408B-4770-BC34-60102C7C956B}" type="pres">
      <dgm:prSet presAssocID="{869896F7-8B51-4E8D-9C7B-9D7A93B34E46}" presName="horzSpace2" presStyleCnt="0"/>
      <dgm:spPr/>
    </dgm:pt>
    <dgm:pt modelId="{A147F4F5-C5C9-463A-8206-D4D46F6D5660}" type="pres">
      <dgm:prSet presAssocID="{869896F7-8B51-4E8D-9C7B-9D7A93B34E46}" presName="tx2" presStyleLbl="revTx" presStyleIdx="4" presStyleCnt="8"/>
      <dgm:spPr/>
    </dgm:pt>
    <dgm:pt modelId="{6A860055-CBD9-413A-B519-CE28BFD03AA5}" type="pres">
      <dgm:prSet presAssocID="{869896F7-8B51-4E8D-9C7B-9D7A93B34E46}" presName="vert2" presStyleCnt="0"/>
      <dgm:spPr/>
    </dgm:pt>
    <dgm:pt modelId="{B45C24DB-98F6-4CF5-A600-592873624B2D}" type="pres">
      <dgm:prSet presAssocID="{869896F7-8B51-4E8D-9C7B-9D7A93B34E46}" presName="thinLine2b" presStyleLbl="callout" presStyleIdx="2" presStyleCnt="6"/>
      <dgm:spPr/>
    </dgm:pt>
    <dgm:pt modelId="{B5F67B28-D50E-4D8F-A2A3-FD98AE72912F}" type="pres">
      <dgm:prSet presAssocID="{869896F7-8B51-4E8D-9C7B-9D7A93B34E46}" presName="vertSpace2b" presStyleCnt="0"/>
      <dgm:spPr/>
    </dgm:pt>
    <dgm:pt modelId="{E1324FE2-A793-4252-A990-0003791A4307}" type="pres">
      <dgm:prSet presAssocID="{6CC60F12-7528-4680-9B2E-559FD16D8838}" presName="horz2" presStyleCnt="0"/>
      <dgm:spPr/>
    </dgm:pt>
    <dgm:pt modelId="{16655B01-9A51-4293-BBC4-3D8A38CCFC9D}" type="pres">
      <dgm:prSet presAssocID="{6CC60F12-7528-4680-9B2E-559FD16D8838}" presName="horzSpace2" presStyleCnt="0"/>
      <dgm:spPr/>
    </dgm:pt>
    <dgm:pt modelId="{370359B8-A916-48BD-9B09-BDE8071ECE73}" type="pres">
      <dgm:prSet presAssocID="{6CC60F12-7528-4680-9B2E-559FD16D8838}" presName="tx2" presStyleLbl="revTx" presStyleIdx="5" presStyleCnt="8"/>
      <dgm:spPr/>
    </dgm:pt>
    <dgm:pt modelId="{BC3BEC8A-39FE-4CE5-86CE-FFE0AD184709}" type="pres">
      <dgm:prSet presAssocID="{6CC60F12-7528-4680-9B2E-559FD16D8838}" presName="vert2" presStyleCnt="0"/>
      <dgm:spPr/>
    </dgm:pt>
    <dgm:pt modelId="{45E1C6F5-7994-4E3A-B2F2-2E6392E225DD}" type="pres">
      <dgm:prSet presAssocID="{6CC60F12-7528-4680-9B2E-559FD16D8838}" presName="thinLine2b" presStyleLbl="callout" presStyleIdx="3" presStyleCnt="6"/>
      <dgm:spPr/>
    </dgm:pt>
    <dgm:pt modelId="{D3589050-0C07-4ACF-8ADA-EF756121E8DA}" type="pres">
      <dgm:prSet presAssocID="{6CC60F12-7528-4680-9B2E-559FD16D8838}" presName="vertSpace2b" presStyleCnt="0"/>
      <dgm:spPr/>
    </dgm:pt>
    <dgm:pt modelId="{66953371-1D3C-49A0-A83E-BA0C703442FC}" type="pres">
      <dgm:prSet presAssocID="{1F124F0B-F084-4B5F-845A-13C83F2EA22B}" presName="horz2" presStyleCnt="0"/>
      <dgm:spPr/>
    </dgm:pt>
    <dgm:pt modelId="{FE44BDD9-E79F-4005-8648-FE13DC8476BD}" type="pres">
      <dgm:prSet presAssocID="{1F124F0B-F084-4B5F-845A-13C83F2EA22B}" presName="horzSpace2" presStyleCnt="0"/>
      <dgm:spPr/>
    </dgm:pt>
    <dgm:pt modelId="{DCF6A41A-E075-4F70-8CD7-C7D589F0CDB8}" type="pres">
      <dgm:prSet presAssocID="{1F124F0B-F084-4B5F-845A-13C83F2EA22B}" presName="tx2" presStyleLbl="revTx" presStyleIdx="6" presStyleCnt="8"/>
      <dgm:spPr/>
    </dgm:pt>
    <dgm:pt modelId="{212C075A-FE41-4DA5-9859-DCC9475C62C5}" type="pres">
      <dgm:prSet presAssocID="{1F124F0B-F084-4B5F-845A-13C83F2EA22B}" presName="vert2" presStyleCnt="0"/>
      <dgm:spPr/>
    </dgm:pt>
    <dgm:pt modelId="{A7BDB3F5-F220-4574-A75A-A0FECEDE9AA6}" type="pres">
      <dgm:prSet presAssocID="{1F124F0B-F084-4B5F-845A-13C83F2EA22B}" presName="thinLine2b" presStyleLbl="callout" presStyleIdx="4" presStyleCnt="6"/>
      <dgm:spPr/>
    </dgm:pt>
    <dgm:pt modelId="{EC58E6F9-463D-4DF1-9CD9-5EA87FAB77ED}" type="pres">
      <dgm:prSet presAssocID="{1F124F0B-F084-4B5F-845A-13C83F2EA22B}" presName="vertSpace2b" presStyleCnt="0"/>
      <dgm:spPr/>
    </dgm:pt>
    <dgm:pt modelId="{EF3D0EA6-4B2A-47DF-A8C3-58377D3C0848}" type="pres">
      <dgm:prSet presAssocID="{8D64752C-E68C-4DF4-BA9C-3EDDEC478ABD}" presName="horz2" presStyleCnt="0"/>
      <dgm:spPr/>
    </dgm:pt>
    <dgm:pt modelId="{46968CC7-31E3-4970-A8F7-B450D28A0510}" type="pres">
      <dgm:prSet presAssocID="{8D64752C-E68C-4DF4-BA9C-3EDDEC478ABD}" presName="horzSpace2" presStyleCnt="0"/>
      <dgm:spPr/>
    </dgm:pt>
    <dgm:pt modelId="{09B46F65-A5B2-4CE8-8E98-42102F183CEC}" type="pres">
      <dgm:prSet presAssocID="{8D64752C-E68C-4DF4-BA9C-3EDDEC478ABD}" presName="tx2" presStyleLbl="revTx" presStyleIdx="7" presStyleCnt="8"/>
      <dgm:spPr/>
    </dgm:pt>
    <dgm:pt modelId="{11163C60-B950-470B-9D52-6FA3ADE91654}" type="pres">
      <dgm:prSet presAssocID="{8D64752C-E68C-4DF4-BA9C-3EDDEC478ABD}" presName="vert2" presStyleCnt="0"/>
      <dgm:spPr/>
    </dgm:pt>
    <dgm:pt modelId="{473B0652-63B0-43C3-A99B-8FD397C439AC}" type="pres">
      <dgm:prSet presAssocID="{8D64752C-E68C-4DF4-BA9C-3EDDEC478ABD}" presName="thinLine2b" presStyleLbl="callout" presStyleIdx="5" presStyleCnt="6"/>
      <dgm:spPr/>
    </dgm:pt>
    <dgm:pt modelId="{6CE59D3A-F853-4ECE-B9B2-C6CF90FF545B}" type="pres">
      <dgm:prSet presAssocID="{8D64752C-E68C-4DF4-BA9C-3EDDEC478ABD}" presName="vertSpace2b" presStyleCnt="0"/>
      <dgm:spPr/>
    </dgm:pt>
  </dgm:ptLst>
  <dgm:cxnLst>
    <dgm:cxn modelId="{46C2D023-9BCC-4844-B7B1-0AC2E28B8E91}" srcId="{BFC92851-FD40-43B0-96FA-F05A225D3F4F}" destId="{8D64752C-E68C-4DF4-BA9C-3EDDEC478ABD}" srcOrd="5" destOrd="0" parTransId="{097254F1-DF09-411D-A130-4ABB0E280687}" sibTransId="{D36E375C-EBCC-4386-93E6-52241019A51A}"/>
    <dgm:cxn modelId="{E1DDB329-828E-461B-B6A5-AA3F577DE1E4}" type="presOf" srcId="{8D64752C-E68C-4DF4-BA9C-3EDDEC478ABD}" destId="{09B46F65-A5B2-4CE8-8E98-42102F183CEC}" srcOrd="0" destOrd="0" presId="urn:microsoft.com/office/officeart/2008/layout/LinedList"/>
    <dgm:cxn modelId="{B91E7A2E-ECFB-4C0A-8C04-520A496A2EDE}" type="presOf" srcId="{1F124F0B-F084-4B5F-845A-13C83F2EA22B}" destId="{DCF6A41A-E075-4F70-8CD7-C7D589F0CDB8}" srcOrd="0" destOrd="0" presId="urn:microsoft.com/office/officeart/2008/layout/LinedList"/>
    <dgm:cxn modelId="{69EA724B-1E12-470B-B092-E6E4F2005961}" srcId="{BFC92851-FD40-43B0-96FA-F05A225D3F4F}" destId="{1F124F0B-F084-4B5F-845A-13C83F2EA22B}" srcOrd="4" destOrd="0" parTransId="{123F4879-3EB0-4BBC-876A-68C82FEC4A41}" sibTransId="{F8816435-DA7F-4AE6-B6F7-245EF913A956}"/>
    <dgm:cxn modelId="{47908152-60AD-4BCD-BF04-8ACD22608262}" srcId="{BFC92851-FD40-43B0-96FA-F05A225D3F4F}" destId="{83B789D1-AFF9-4EED-9708-17D7290B9F0A}" srcOrd="1" destOrd="0" parTransId="{0BF1E6AC-0F84-4794-8B97-E5F85603FF6C}" sibTransId="{89F1FD00-FB72-4C26-91B8-37D80EBD3A4A}"/>
    <dgm:cxn modelId="{06E6E375-3C37-43F6-8D7F-CA31F5009916}" srcId="{BFC92851-FD40-43B0-96FA-F05A225D3F4F}" destId="{6CC60F12-7528-4680-9B2E-559FD16D8838}" srcOrd="3" destOrd="0" parTransId="{5BD36DDA-FFC0-4258-B9B6-AAEC69FE70AC}" sibTransId="{001838BC-9EDA-4E59-93AA-20C39480F6AB}"/>
    <dgm:cxn modelId="{2A923B57-05F4-470D-898C-DE5F52C3BABF}" type="presOf" srcId="{83B789D1-AFF9-4EED-9708-17D7290B9F0A}" destId="{F8CA26E3-CFC0-4ABB-9F74-3D8E09D33822}" srcOrd="0" destOrd="0" presId="urn:microsoft.com/office/officeart/2008/layout/LinedList"/>
    <dgm:cxn modelId="{75F93959-0862-45DD-B3BD-07C1A290A681}" type="presOf" srcId="{1CB0BD59-FE7E-4434-B94E-73550A188737}" destId="{C5954E99-D1A4-4417-80E1-92F0EFA81CF1}" srcOrd="0" destOrd="0" presId="urn:microsoft.com/office/officeart/2008/layout/LinedList"/>
    <dgm:cxn modelId="{BD946685-99FB-44E1-8D4A-A1F093690600}" type="presOf" srcId="{869896F7-8B51-4E8D-9C7B-9D7A93B34E46}" destId="{A147F4F5-C5C9-463A-8206-D4D46F6D5660}" srcOrd="0" destOrd="0" presId="urn:microsoft.com/office/officeart/2008/layout/LinedList"/>
    <dgm:cxn modelId="{01CA1C96-5A2E-44BB-AC35-E42A86BBCADA}" type="presOf" srcId="{6CC60F12-7528-4680-9B2E-559FD16D8838}" destId="{370359B8-A916-48BD-9B09-BDE8071ECE73}" srcOrd="0" destOrd="0" presId="urn:microsoft.com/office/officeart/2008/layout/LinedList"/>
    <dgm:cxn modelId="{263576CC-D503-419C-8823-36E83F531B52}" srcId="{BFC92851-FD40-43B0-96FA-F05A225D3F4F}" destId="{869896F7-8B51-4E8D-9C7B-9D7A93B34E46}" srcOrd="2" destOrd="0" parTransId="{47486C08-3119-4A04-B5DC-ECB1A8750B9E}" sibTransId="{09222F0F-6367-4EB2-BD08-4A65FDDC3FA0}"/>
    <dgm:cxn modelId="{388065EB-AE44-4641-A344-78A1186D98B7}" type="presOf" srcId="{3577C5D1-2618-4B2D-8FDB-352D554212FE}" destId="{3AF1E220-4B98-4A2D-9AB9-190F917CECFB}" srcOrd="0" destOrd="0" presId="urn:microsoft.com/office/officeart/2008/layout/LinedList"/>
    <dgm:cxn modelId="{F654B1EE-8149-4FDD-8F7A-20B804C24E09}" srcId="{3ADF4922-9E75-47AC-AF7E-19CFD41275FD}" destId="{BFC92851-FD40-43B0-96FA-F05A225D3F4F}" srcOrd="1" destOrd="0" parTransId="{BD009915-750D-44BD-ACE1-A695C0B58782}" sibTransId="{E6F08601-CA4D-49C8-8D6E-41911215A2BA}"/>
    <dgm:cxn modelId="{A6825EF0-FCF3-4495-9028-0A051875D2A5}" type="presOf" srcId="{BFC92851-FD40-43B0-96FA-F05A225D3F4F}" destId="{D9DC6595-E62E-4BE6-B596-77773E5926EC}" srcOrd="0" destOrd="0" presId="urn:microsoft.com/office/officeart/2008/layout/LinedList"/>
    <dgm:cxn modelId="{21937FF9-4BA6-48D2-9847-B83F7EE1CD1A}" srcId="{BFC92851-FD40-43B0-96FA-F05A225D3F4F}" destId="{3577C5D1-2618-4B2D-8FDB-352D554212FE}" srcOrd="0" destOrd="0" parTransId="{91CC0C30-4664-4489-A9E6-23BAB544456C}" sibTransId="{3E077590-3D01-486F-98F8-AEA201EE9B5D}"/>
    <dgm:cxn modelId="{13A9FFFC-63F5-4450-BAAD-B2C6A6D00AA2}" srcId="{3ADF4922-9E75-47AC-AF7E-19CFD41275FD}" destId="{1CB0BD59-FE7E-4434-B94E-73550A188737}" srcOrd="0" destOrd="0" parTransId="{354C565A-90F1-4513-88BB-ACD586926D24}" sibTransId="{16E06E11-8733-4350-ADF0-8428C7FFBEED}"/>
    <dgm:cxn modelId="{1427F1FE-78E6-48E9-AB45-EB1B95BE7549}" type="presOf" srcId="{3ADF4922-9E75-47AC-AF7E-19CFD41275FD}" destId="{42FF30AB-79A4-4C32-9AE7-8D8777FC09FF}" srcOrd="0" destOrd="0" presId="urn:microsoft.com/office/officeart/2008/layout/LinedList"/>
    <dgm:cxn modelId="{E4CFCB49-4B96-4FB2-AEBE-AB0CB6977C88}" type="presParOf" srcId="{42FF30AB-79A4-4C32-9AE7-8D8777FC09FF}" destId="{79D84F93-500E-489F-B766-0ED34F674792}" srcOrd="0" destOrd="0" presId="urn:microsoft.com/office/officeart/2008/layout/LinedList"/>
    <dgm:cxn modelId="{08E62CB1-A227-4D03-829B-FDD175FE478E}" type="presParOf" srcId="{42FF30AB-79A4-4C32-9AE7-8D8777FC09FF}" destId="{99FDA970-E02B-4FBF-BBD4-069604F1CCD7}" srcOrd="1" destOrd="0" presId="urn:microsoft.com/office/officeart/2008/layout/LinedList"/>
    <dgm:cxn modelId="{A86836F6-EEAC-4366-A3C0-E1E770F3D8F7}" type="presParOf" srcId="{99FDA970-E02B-4FBF-BBD4-069604F1CCD7}" destId="{C5954E99-D1A4-4417-80E1-92F0EFA81CF1}" srcOrd="0" destOrd="0" presId="urn:microsoft.com/office/officeart/2008/layout/LinedList"/>
    <dgm:cxn modelId="{C139EAFF-8D9D-4979-B086-1CCCB4E48DF9}" type="presParOf" srcId="{99FDA970-E02B-4FBF-BBD4-069604F1CCD7}" destId="{2DA01E6D-6D55-4747-B4D1-6593B5CAB1EA}" srcOrd="1" destOrd="0" presId="urn:microsoft.com/office/officeart/2008/layout/LinedList"/>
    <dgm:cxn modelId="{8F05EE72-FAAD-4E45-9ADE-D202FBDCA659}" type="presParOf" srcId="{42FF30AB-79A4-4C32-9AE7-8D8777FC09FF}" destId="{CB5BF38D-1615-4D05-B96D-4168DADFC098}" srcOrd="2" destOrd="0" presId="urn:microsoft.com/office/officeart/2008/layout/LinedList"/>
    <dgm:cxn modelId="{3548BAF7-BD54-40D0-BA67-5D097BF2AED3}" type="presParOf" srcId="{42FF30AB-79A4-4C32-9AE7-8D8777FC09FF}" destId="{76F9C600-D4BA-466C-9257-A25A3D20BF3D}" srcOrd="3" destOrd="0" presId="urn:microsoft.com/office/officeart/2008/layout/LinedList"/>
    <dgm:cxn modelId="{1B432279-93C2-4008-8064-C0B62D87EFB7}" type="presParOf" srcId="{76F9C600-D4BA-466C-9257-A25A3D20BF3D}" destId="{D9DC6595-E62E-4BE6-B596-77773E5926EC}" srcOrd="0" destOrd="0" presId="urn:microsoft.com/office/officeart/2008/layout/LinedList"/>
    <dgm:cxn modelId="{3CCB896F-9B3D-4705-B9DB-F1F7BAAAEF3A}" type="presParOf" srcId="{76F9C600-D4BA-466C-9257-A25A3D20BF3D}" destId="{1A84D599-07C6-4684-A2EE-697C89C7DF99}" srcOrd="1" destOrd="0" presId="urn:microsoft.com/office/officeart/2008/layout/LinedList"/>
    <dgm:cxn modelId="{94060615-5526-4F8D-81EB-128EB54B6174}" type="presParOf" srcId="{1A84D599-07C6-4684-A2EE-697C89C7DF99}" destId="{EA3BFE62-7486-4DEB-9234-345DD8BF207B}" srcOrd="0" destOrd="0" presId="urn:microsoft.com/office/officeart/2008/layout/LinedList"/>
    <dgm:cxn modelId="{FFF60998-DCF6-4D6C-B4E7-F0ED815A7F58}" type="presParOf" srcId="{1A84D599-07C6-4684-A2EE-697C89C7DF99}" destId="{2B83965D-6C5F-4EA2-B54A-DDD06A478E25}" srcOrd="1" destOrd="0" presId="urn:microsoft.com/office/officeart/2008/layout/LinedList"/>
    <dgm:cxn modelId="{6F148180-C23C-4E81-9F54-01E37F0DB126}" type="presParOf" srcId="{2B83965D-6C5F-4EA2-B54A-DDD06A478E25}" destId="{D6372554-21D8-4E7F-A028-EE2A0D06DF54}" srcOrd="0" destOrd="0" presId="urn:microsoft.com/office/officeart/2008/layout/LinedList"/>
    <dgm:cxn modelId="{74B62B5C-96A0-47EC-835D-21ACF54547F0}" type="presParOf" srcId="{2B83965D-6C5F-4EA2-B54A-DDD06A478E25}" destId="{3AF1E220-4B98-4A2D-9AB9-190F917CECFB}" srcOrd="1" destOrd="0" presId="urn:microsoft.com/office/officeart/2008/layout/LinedList"/>
    <dgm:cxn modelId="{0FE5CFB3-68CA-4731-A437-2D1445EA6299}" type="presParOf" srcId="{2B83965D-6C5F-4EA2-B54A-DDD06A478E25}" destId="{8B98993E-0F33-4FD6-921F-E2F93827A377}" srcOrd="2" destOrd="0" presId="urn:microsoft.com/office/officeart/2008/layout/LinedList"/>
    <dgm:cxn modelId="{BD91F377-581F-4231-9657-2071C8077E55}" type="presParOf" srcId="{1A84D599-07C6-4684-A2EE-697C89C7DF99}" destId="{CFBD005E-002B-4DF0-961C-18D1D2EB1C49}" srcOrd="2" destOrd="0" presId="urn:microsoft.com/office/officeart/2008/layout/LinedList"/>
    <dgm:cxn modelId="{99A80BF7-C0AD-49CD-B58E-33223394B8BF}" type="presParOf" srcId="{1A84D599-07C6-4684-A2EE-697C89C7DF99}" destId="{B89FC3B5-FDFB-4280-AD52-6888C4A57CD3}" srcOrd="3" destOrd="0" presId="urn:microsoft.com/office/officeart/2008/layout/LinedList"/>
    <dgm:cxn modelId="{B120753A-0377-4A90-9264-08942BBB3843}" type="presParOf" srcId="{1A84D599-07C6-4684-A2EE-697C89C7DF99}" destId="{FC084702-DB8B-40CA-91A8-CF3645ADD5A0}" srcOrd="4" destOrd="0" presId="urn:microsoft.com/office/officeart/2008/layout/LinedList"/>
    <dgm:cxn modelId="{BE104337-27DF-4838-A7F6-4856ABD37B90}" type="presParOf" srcId="{FC084702-DB8B-40CA-91A8-CF3645ADD5A0}" destId="{D12C9626-7381-4E37-804B-25BD7D4826FF}" srcOrd="0" destOrd="0" presId="urn:microsoft.com/office/officeart/2008/layout/LinedList"/>
    <dgm:cxn modelId="{56D23C77-A044-4E14-B89E-0CA0A1716526}" type="presParOf" srcId="{FC084702-DB8B-40CA-91A8-CF3645ADD5A0}" destId="{F8CA26E3-CFC0-4ABB-9F74-3D8E09D33822}" srcOrd="1" destOrd="0" presId="urn:microsoft.com/office/officeart/2008/layout/LinedList"/>
    <dgm:cxn modelId="{576588EB-4533-4E9A-848C-564932937EA8}" type="presParOf" srcId="{FC084702-DB8B-40CA-91A8-CF3645ADD5A0}" destId="{324030B2-7171-4E27-B13E-FA6D939D3F11}" srcOrd="2" destOrd="0" presId="urn:microsoft.com/office/officeart/2008/layout/LinedList"/>
    <dgm:cxn modelId="{A99FCFAC-C9C7-4574-9758-FAA580CDFC07}" type="presParOf" srcId="{1A84D599-07C6-4684-A2EE-697C89C7DF99}" destId="{3FB1438F-0161-40F6-BFCB-8234E0C3E909}" srcOrd="5" destOrd="0" presId="urn:microsoft.com/office/officeart/2008/layout/LinedList"/>
    <dgm:cxn modelId="{51D90BC2-A7E9-473A-8B13-C89B2242623D}" type="presParOf" srcId="{1A84D599-07C6-4684-A2EE-697C89C7DF99}" destId="{A310A85C-D69A-49D7-92DC-340750A3C52C}" srcOrd="6" destOrd="0" presId="urn:microsoft.com/office/officeart/2008/layout/LinedList"/>
    <dgm:cxn modelId="{66298943-C9C5-4E5E-9313-E90164E11C24}" type="presParOf" srcId="{1A84D599-07C6-4684-A2EE-697C89C7DF99}" destId="{AB2E0057-6E13-4219-929E-7B167E515613}" srcOrd="7" destOrd="0" presId="urn:microsoft.com/office/officeart/2008/layout/LinedList"/>
    <dgm:cxn modelId="{3C90EDCC-AEB3-4193-A12F-04D29B4E5BD1}" type="presParOf" srcId="{AB2E0057-6E13-4219-929E-7B167E515613}" destId="{1C3B9507-408B-4770-BC34-60102C7C956B}" srcOrd="0" destOrd="0" presId="urn:microsoft.com/office/officeart/2008/layout/LinedList"/>
    <dgm:cxn modelId="{EDF56531-33BF-4004-8B7D-5165EB43CAF4}" type="presParOf" srcId="{AB2E0057-6E13-4219-929E-7B167E515613}" destId="{A147F4F5-C5C9-463A-8206-D4D46F6D5660}" srcOrd="1" destOrd="0" presId="urn:microsoft.com/office/officeart/2008/layout/LinedList"/>
    <dgm:cxn modelId="{EFE16EB5-9B96-4E9E-B939-EB04A54CC3F2}" type="presParOf" srcId="{AB2E0057-6E13-4219-929E-7B167E515613}" destId="{6A860055-CBD9-413A-B519-CE28BFD03AA5}" srcOrd="2" destOrd="0" presId="urn:microsoft.com/office/officeart/2008/layout/LinedList"/>
    <dgm:cxn modelId="{2F795924-5A22-499A-9441-9D5F7D94D6CD}" type="presParOf" srcId="{1A84D599-07C6-4684-A2EE-697C89C7DF99}" destId="{B45C24DB-98F6-4CF5-A600-592873624B2D}" srcOrd="8" destOrd="0" presId="urn:microsoft.com/office/officeart/2008/layout/LinedList"/>
    <dgm:cxn modelId="{350F3001-F798-4A07-9913-1D818CFF00BC}" type="presParOf" srcId="{1A84D599-07C6-4684-A2EE-697C89C7DF99}" destId="{B5F67B28-D50E-4D8F-A2A3-FD98AE72912F}" srcOrd="9" destOrd="0" presId="urn:microsoft.com/office/officeart/2008/layout/LinedList"/>
    <dgm:cxn modelId="{44EAC3C2-352B-473F-87BA-88D0CDCA1717}" type="presParOf" srcId="{1A84D599-07C6-4684-A2EE-697C89C7DF99}" destId="{E1324FE2-A793-4252-A990-0003791A4307}" srcOrd="10" destOrd="0" presId="urn:microsoft.com/office/officeart/2008/layout/LinedList"/>
    <dgm:cxn modelId="{53D75F01-4EBD-4AA8-8096-85B68301397A}" type="presParOf" srcId="{E1324FE2-A793-4252-A990-0003791A4307}" destId="{16655B01-9A51-4293-BBC4-3D8A38CCFC9D}" srcOrd="0" destOrd="0" presId="urn:microsoft.com/office/officeart/2008/layout/LinedList"/>
    <dgm:cxn modelId="{86A8BDCC-61A4-4686-B309-E4EC97A0D373}" type="presParOf" srcId="{E1324FE2-A793-4252-A990-0003791A4307}" destId="{370359B8-A916-48BD-9B09-BDE8071ECE73}" srcOrd="1" destOrd="0" presId="urn:microsoft.com/office/officeart/2008/layout/LinedList"/>
    <dgm:cxn modelId="{70F0A44E-47F8-47F2-B64B-7D284FF2D88A}" type="presParOf" srcId="{E1324FE2-A793-4252-A990-0003791A4307}" destId="{BC3BEC8A-39FE-4CE5-86CE-FFE0AD184709}" srcOrd="2" destOrd="0" presId="urn:microsoft.com/office/officeart/2008/layout/LinedList"/>
    <dgm:cxn modelId="{46A46A96-F513-469F-8678-921A622F1C81}" type="presParOf" srcId="{1A84D599-07C6-4684-A2EE-697C89C7DF99}" destId="{45E1C6F5-7994-4E3A-B2F2-2E6392E225DD}" srcOrd="11" destOrd="0" presId="urn:microsoft.com/office/officeart/2008/layout/LinedList"/>
    <dgm:cxn modelId="{C5368DA3-4A1E-46CA-B5C4-8B5E0DFBA20C}" type="presParOf" srcId="{1A84D599-07C6-4684-A2EE-697C89C7DF99}" destId="{D3589050-0C07-4ACF-8ADA-EF756121E8DA}" srcOrd="12" destOrd="0" presId="urn:microsoft.com/office/officeart/2008/layout/LinedList"/>
    <dgm:cxn modelId="{12EF0FCC-7A9B-45C4-8697-864EF4172776}" type="presParOf" srcId="{1A84D599-07C6-4684-A2EE-697C89C7DF99}" destId="{66953371-1D3C-49A0-A83E-BA0C703442FC}" srcOrd="13" destOrd="0" presId="urn:microsoft.com/office/officeart/2008/layout/LinedList"/>
    <dgm:cxn modelId="{54FC899B-0CD3-4B8A-9C19-4C268271288A}" type="presParOf" srcId="{66953371-1D3C-49A0-A83E-BA0C703442FC}" destId="{FE44BDD9-E79F-4005-8648-FE13DC8476BD}" srcOrd="0" destOrd="0" presId="urn:microsoft.com/office/officeart/2008/layout/LinedList"/>
    <dgm:cxn modelId="{5FCC8ECA-9344-4506-8CA8-40FDD98A49BB}" type="presParOf" srcId="{66953371-1D3C-49A0-A83E-BA0C703442FC}" destId="{DCF6A41A-E075-4F70-8CD7-C7D589F0CDB8}" srcOrd="1" destOrd="0" presId="urn:microsoft.com/office/officeart/2008/layout/LinedList"/>
    <dgm:cxn modelId="{1127F27A-023D-475E-BE60-9551CB786391}" type="presParOf" srcId="{66953371-1D3C-49A0-A83E-BA0C703442FC}" destId="{212C075A-FE41-4DA5-9859-DCC9475C62C5}" srcOrd="2" destOrd="0" presId="urn:microsoft.com/office/officeart/2008/layout/LinedList"/>
    <dgm:cxn modelId="{394F7A47-DEDD-41FF-9B71-950367CEE178}" type="presParOf" srcId="{1A84D599-07C6-4684-A2EE-697C89C7DF99}" destId="{A7BDB3F5-F220-4574-A75A-A0FECEDE9AA6}" srcOrd="14" destOrd="0" presId="urn:microsoft.com/office/officeart/2008/layout/LinedList"/>
    <dgm:cxn modelId="{3822A639-52EE-411F-97AF-FFB91D79B6EA}" type="presParOf" srcId="{1A84D599-07C6-4684-A2EE-697C89C7DF99}" destId="{EC58E6F9-463D-4DF1-9CD9-5EA87FAB77ED}" srcOrd="15" destOrd="0" presId="urn:microsoft.com/office/officeart/2008/layout/LinedList"/>
    <dgm:cxn modelId="{70E3BD7D-244A-4D42-B80E-ECB371576E73}" type="presParOf" srcId="{1A84D599-07C6-4684-A2EE-697C89C7DF99}" destId="{EF3D0EA6-4B2A-47DF-A8C3-58377D3C0848}" srcOrd="16" destOrd="0" presId="urn:microsoft.com/office/officeart/2008/layout/LinedList"/>
    <dgm:cxn modelId="{0C06FE56-D7AA-4FD0-8D76-1FA9A6DC695E}" type="presParOf" srcId="{EF3D0EA6-4B2A-47DF-A8C3-58377D3C0848}" destId="{46968CC7-31E3-4970-A8F7-B450D28A0510}" srcOrd="0" destOrd="0" presId="urn:microsoft.com/office/officeart/2008/layout/LinedList"/>
    <dgm:cxn modelId="{69FF5A81-70BE-4DA8-A4E2-33DA2A94855B}" type="presParOf" srcId="{EF3D0EA6-4B2A-47DF-A8C3-58377D3C0848}" destId="{09B46F65-A5B2-4CE8-8E98-42102F183CEC}" srcOrd="1" destOrd="0" presId="urn:microsoft.com/office/officeart/2008/layout/LinedList"/>
    <dgm:cxn modelId="{4AA46847-5FCE-4C0F-965B-36FED063274B}" type="presParOf" srcId="{EF3D0EA6-4B2A-47DF-A8C3-58377D3C0848}" destId="{11163C60-B950-470B-9D52-6FA3ADE91654}" srcOrd="2" destOrd="0" presId="urn:microsoft.com/office/officeart/2008/layout/LinedList"/>
    <dgm:cxn modelId="{C5E930A3-EE31-4DA2-BEE0-88683D7BBA92}" type="presParOf" srcId="{1A84D599-07C6-4684-A2EE-697C89C7DF99}" destId="{473B0652-63B0-43C3-A99B-8FD397C439AC}" srcOrd="17" destOrd="0" presId="urn:microsoft.com/office/officeart/2008/layout/LinedList"/>
    <dgm:cxn modelId="{D9C43703-C01C-485E-AEA6-500B08F38412}" type="presParOf" srcId="{1A84D599-07C6-4684-A2EE-697C89C7DF99}" destId="{6CE59D3A-F853-4ECE-B9B2-C6CF90FF545B}" srcOrd="18"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04CCD-7ABB-428E-971D-57B9B3A537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B7650F6-10FC-4DF8-8684-49D2F7E67D05}">
      <dgm:prSet/>
      <dgm:spPr/>
      <dgm:t>
        <a:bodyPr/>
        <a:lstStyle/>
        <a:p>
          <a:r>
            <a:rPr lang="en-US" b="1" dirty="0">
              <a:solidFill>
                <a:schemeClr val="accent1">
                  <a:lumMod val="75000"/>
                </a:schemeClr>
              </a:solidFill>
            </a:rPr>
            <a:t>Class B underground facility </a:t>
          </a:r>
          <a:endParaRPr lang="en-US" dirty="0">
            <a:solidFill>
              <a:schemeClr val="accent1">
                <a:lumMod val="75000"/>
              </a:schemeClr>
            </a:solidFill>
          </a:endParaRPr>
        </a:p>
      </dgm:t>
    </dgm:pt>
    <dgm:pt modelId="{04DC141E-EC1F-4E17-A43E-D7E15B2B9421}" type="parTrans" cxnId="{661F6A36-4EE2-4F73-A613-DC883C50323D}">
      <dgm:prSet/>
      <dgm:spPr/>
      <dgm:t>
        <a:bodyPr/>
        <a:lstStyle/>
        <a:p>
          <a:endParaRPr lang="en-US"/>
        </a:p>
      </dgm:t>
    </dgm:pt>
    <dgm:pt modelId="{512AE8A4-09DA-41BD-B687-45936C08A6E6}" type="sibTrans" cxnId="{661F6A36-4EE2-4F73-A613-DC883C50323D}">
      <dgm:prSet/>
      <dgm:spPr/>
      <dgm:t>
        <a:bodyPr/>
        <a:lstStyle/>
        <a:p>
          <a:endParaRPr lang="en-US"/>
        </a:p>
      </dgm:t>
    </dgm:pt>
    <dgm:pt modelId="{A30CE138-C5D7-4733-BB0E-B1B971F3911C}">
      <dgm:prSet/>
      <dgm:spPr/>
      <dgm:t>
        <a:bodyPr/>
        <a:lstStyle/>
        <a:p>
          <a:r>
            <a:rPr lang="en-US" dirty="0"/>
            <a:t>An underground facility that is used to produce, store, convey, transmit, or distribute:</a:t>
          </a:r>
        </a:p>
      </dgm:t>
    </dgm:pt>
    <dgm:pt modelId="{E7661EFF-BB5C-4253-9D4C-B31280EE52F9}" type="parTrans" cxnId="{84116EC6-3D96-44E7-B51A-D4552FFD7F1B}">
      <dgm:prSet/>
      <dgm:spPr/>
      <dgm:t>
        <a:bodyPr/>
        <a:lstStyle/>
        <a:p>
          <a:endParaRPr lang="en-US"/>
        </a:p>
      </dgm:t>
    </dgm:pt>
    <dgm:pt modelId="{5B592EC6-8D97-48DC-840D-1D6D9C6359AD}" type="sibTrans" cxnId="{84116EC6-3D96-44E7-B51A-D4552FFD7F1B}">
      <dgm:prSet/>
      <dgm:spPr/>
      <dgm:t>
        <a:bodyPr/>
        <a:lstStyle/>
        <a:p>
          <a:endParaRPr lang="en-US"/>
        </a:p>
      </dgm:t>
    </dgm:pt>
    <dgm:pt modelId="{320997F8-3805-4ED7-AF84-9D01C88D3600}">
      <dgm:prSet custT="1"/>
      <dgm:spPr/>
      <dgm:t>
        <a:bodyPr/>
        <a:lstStyle/>
        <a:p>
          <a:r>
            <a:rPr lang="en-US" sz="2400" dirty="0"/>
            <a:t>Water</a:t>
          </a:r>
        </a:p>
      </dgm:t>
    </dgm:pt>
    <dgm:pt modelId="{238B4407-EF4D-4390-B2E6-3D773069F6D1}" type="parTrans" cxnId="{01AB788D-B5C7-4F38-ABE1-55F27A3F910F}">
      <dgm:prSet/>
      <dgm:spPr/>
      <dgm:t>
        <a:bodyPr/>
        <a:lstStyle/>
        <a:p>
          <a:endParaRPr lang="en-US"/>
        </a:p>
      </dgm:t>
    </dgm:pt>
    <dgm:pt modelId="{FD8594EA-CDA7-418F-900F-6CE72AE5A1C1}" type="sibTrans" cxnId="{01AB788D-B5C7-4F38-ABE1-55F27A3F910F}">
      <dgm:prSet/>
      <dgm:spPr/>
      <dgm:t>
        <a:bodyPr/>
        <a:lstStyle/>
        <a:p>
          <a:endParaRPr lang="en-US"/>
        </a:p>
      </dgm:t>
    </dgm:pt>
    <dgm:pt modelId="{F579D90C-C2D0-45F3-95FF-C42FD4B0135D}">
      <dgm:prSet custT="1"/>
      <dgm:spPr/>
      <dgm:t>
        <a:bodyPr/>
        <a:lstStyle/>
        <a:p>
          <a:r>
            <a:rPr lang="en-US" sz="2400" dirty="0" err="1"/>
            <a:t>WasteWater</a:t>
          </a:r>
          <a:endParaRPr lang="en-US" sz="2400" dirty="0"/>
        </a:p>
      </dgm:t>
    </dgm:pt>
    <dgm:pt modelId="{172779FB-361D-4839-88D3-7C105308C10E}" type="parTrans" cxnId="{064B1BD3-436B-4758-8239-CCBDA393C7FD}">
      <dgm:prSet/>
      <dgm:spPr/>
      <dgm:t>
        <a:bodyPr/>
        <a:lstStyle/>
        <a:p>
          <a:endParaRPr lang="en-US"/>
        </a:p>
      </dgm:t>
    </dgm:pt>
    <dgm:pt modelId="{6B02C07E-D83E-4626-906F-AAE7E57E699F}" type="sibTrans" cxnId="{064B1BD3-436B-4758-8239-CCBDA393C7FD}">
      <dgm:prSet/>
      <dgm:spPr/>
      <dgm:t>
        <a:bodyPr/>
        <a:lstStyle/>
        <a:p>
          <a:endParaRPr lang="en-US"/>
        </a:p>
      </dgm:t>
    </dgm:pt>
    <dgm:pt modelId="{675B5575-2202-49D4-9BA9-7864933BDF7B}">
      <dgm:prSet custT="1"/>
      <dgm:spPr/>
      <dgm:t>
        <a:bodyPr/>
        <a:lstStyle/>
        <a:p>
          <a:r>
            <a:rPr lang="en-US" sz="2400" dirty="0"/>
            <a:t>Slurry</a:t>
          </a:r>
        </a:p>
      </dgm:t>
    </dgm:pt>
    <dgm:pt modelId="{6B0A8F0F-8D07-4393-A4D7-9DD17A07A7D4}" type="parTrans" cxnId="{F2B142EC-488E-4CAE-B3B8-58FE8DA52472}">
      <dgm:prSet/>
      <dgm:spPr/>
      <dgm:t>
        <a:bodyPr/>
        <a:lstStyle/>
        <a:p>
          <a:endParaRPr lang="en-US"/>
        </a:p>
      </dgm:t>
    </dgm:pt>
    <dgm:pt modelId="{51E875CF-579F-41F2-BB19-1EB044754295}" type="sibTrans" cxnId="{F2B142EC-488E-4CAE-B3B8-58FE8DA52472}">
      <dgm:prSet/>
      <dgm:spPr/>
      <dgm:t>
        <a:bodyPr/>
        <a:lstStyle/>
        <a:p>
          <a:endParaRPr lang="en-US"/>
        </a:p>
      </dgm:t>
    </dgm:pt>
    <dgm:pt modelId="{85743743-8281-4587-B49B-23C91031F469}">
      <dgm:prSet custT="1"/>
      <dgm:spPr/>
      <dgm:t>
        <a:bodyPr/>
        <a:lstStyle/>
        <a:p>
          <a:r>
            <a:rPr lang="en-US" sz="2000" dirty="0"/>
            <a:t>Class B underground facilities are not required by law to register their lines</a:t>
          </a:r>
        </a:p>
      </dgm:t>
    </dgm:pt>
    <dgm:pt modelId="{A079C752-6475-42BC-BFD1-7EA4EDDE5091}" type="parTrans" cxnId="{7DCD9497-02D1-4FEC-AE93-F26014C22CA5}">
      <dgm:prSet/>
      <dgm:spPr/>
      <dgm:t>
        <a:bodyPr/>
        <a:lstStyle/>
        <a:p>
          <a:endParaRPr lang="en-US"/>
        </a:p>
      </dgm:t>
    </dgm:pt>
    <dgm:pt modelId="{14540D6E-C8B3-41F1-8FD0-25A633F7266A}" type="sibTrans" cxnId="{7DCD9497-02D1-4FEC-AE93-F26014C22CA5}">
      <dgm:prSet/>
      <dgm:spPr/>
      <dgm:t>
        <a:bodyPr/>
        <a:lstStyle/>
        <a:p>
          <a:endParaRPr lang="en-US"/>
        </a:p>
      </dgm:t>
    </dgm:pt>
    <dgm:pt modelId="{B2677FB1-B822-4481-8C92-C58BBE93E3E8}">
      <dgm:prSet custT="1"/>
      <dgm:spPr/>
      <dgm:t>
        <a:bodyPr/>
        <a:lstStyle/>
        <a:p>
          <a:r>
            <a:rPr lang="en-US" sz="2000" dirty="0"/>
            <a:t>If water or wastewater facilities are not on your ticket, It may be necessary to make a second call</a:t>
          </a:r>
        </a:p>
      </dgm:t>
    </dgm:pt>
    <dgm:pt modelId="{7FAF6BDC-4609-48CF-ACCD-97C590180188}" type="parTrans" cxnId="{C4A426B2-26DA-4A50-B105-17835B1021BA}">
      <dgm:prSet/>
      <dgm:spPr/>
      <dgm:t>
        <a:bodyPr/>
        <a:lstStyle/>
        <a:p>
          <a:endParaRPr lang="en-US"/>
        </a:p>
      </dgm:t>
    </dgm:pt>
    <dgm:pt modelId="{7BC93307-80B0-40A5-AD09-AF07C38D01D1}" type="sibTrans" cxnId="{C4A426B2-26DA-4A50-B105-17835B1021BA}">
      <dgm:prSet/>
      <dgm:spPr/>
      <dgm:t>
        <a:bodyPr/>
        <a:lstStyle/>
        <a:p>
          <a:endParaRPr lang="en-US"/>
        </a:p>
      </dgm:t>
    </dgm:pt>
    <dgm:pt modelId="{0B629FC5-9F2C-4182-B559-AD68B72E5B2A}" type="pres">
      <dgm:prSet presAssocID="{E1C04CCD-7ABB-428E-971D-57B9B3A537BA}" presName="vert0" presStyleCnt="0">
        <dgm:presLayoutVars>
          <dgm:dir/>
          <dgm:animOne val="branch"/>
          <dgm:animLvl val="lvl"/>
        </dgm:presLayoutVars>
      </dgm:prSet>
      <dgm:spPr/>
    </dgm:pt>
    <dgm:pt modelId="{9EE6747D-E35B-452E-9B1B-735634C9018A}" type="pres">
      <dgm:prSet presAssocID="{5B7650F6-10FC-4DF8-8684-49D2F7E67D05}" presName="thickLine" presStyleLbl="alignNode1" presStyleIdx="0" presStyleCnt="2"/>
      <dgm:spPr/>
    </dgm:pt>
    <dgm:pt modelId="{03C953CD-C721-4D9A-B574-64D9240C6B41}" type="pres">
      <dgm:prSet presAssocID="{5B7650F6-10FC-4DF8-8684-49D2F7E67D05}" presName="horz1" presStyleCnt="0"/>
      <dgm:spPr/>
    </dgm:pt>
    <dgm:pt modelId="{BA1245AA-2626-4261-9BC7-43319A82E8EF}" type="pres">
      <dgm:prSet presAssocID="{5B7650F6-10FC-4DF8-8684-49D2F7E67D05}" presName="tx1" presStyleLbl="revTx" presStyleIdx="0" presStyleCnt="7" custScaleX="392327" custScaleY="33035"/>
      <dgm:spPr/>
    </dgm:pt>
    <dgm:pt modelId="{88C88403-1E84-4E73-AFC8-40FF74E3D1DD}" type="pres">
      <dgm:prSet presAssocID="{5B7650F6-10FC-4DF8-8684-49D2F7E67D05}" presName="vert1" presStyleCnt="0"/>
      <dgm:spPr/>
    </dgm:pt>
    <dgm:pt modelId="{7FAEB9AA-0F94-4424-B25D-6CD5D19BEC6B}" type="pres">
      <dgm:prSet presAssocID="{A30CE138-C5D7-4733-BB0E-B1B971F3911C}" presName="thickLine" presStyleLbl="alignNode1" presStyleIdx="1" presStyleCnt="2" custLinFactNeighborY="-7976"/>
      <dgm:spPr/>
    </dgm:pt>
    <dgm:pt modelId="{FF2A0042-E044-49AD-984D-7BDD789B9267}" type="pres">
      <dgm:prSet presAssocID="{A30CE138-C5D7-4733-BB0E-B1B971F3911C}" presName="horz1" presStyleCnt="0"/>
      <dgm:spPr/>
    </dgm:pt>
    <dgm:pt modelId="{4F3B1B2E-08CC-40A0-A8CC-0EEA265BD7CA}" type="pres">
      <dgm:prSet presAssocID="{A30CE138-C5D7-4733-BB0E-B1B971F3911C}" presName="tx1" presStyleLbl="revTx" presStyleIdx="1" presStyleCnt="7" custScaleX="152883"/>
      <dgm:spPr/>
    </dgm:pt>
    <dgm:pt modelId="{86362CFF-072C-4857-8D25-115B01BFACC2}" type="pres">
      <dgm:prSet presAssocID="{A30CE138-C5D7-4733-BB0E-B1B971F3911C}" presName="vert1" presStyleCnt="0"/>
      <dgm:spPr/>
    </dgm:pt>
    <dgm:pt modelId="{9CD85119-C9B2-4E47-891A-988EA8846E3F}" type="pres">
      <dgm:prSet presAssocID="{320997F8-3805-4ED7-AF84-9D01C88D3600}" presName="vertSpace2a" presStyleCnt="0"/>
      <dgm:spPr/>
    </dgm:pt>
    <dgm:pt modelId="{64E324E3-401B-4A8B-8751-110E9E8FCFF9}" type="pres">
      <dgm:prSet presAssocID="{320997F8-3805-4ED7-AF84-9D01C88D3600}" presName="horz2" presStyleCnt="0"/>
      <dgm:spPr/>
    </dgm:pt>
    <dgm:pt modelId="{F1B2F63A-5910-42A0-BE8B-267AA37B81E8}" type="pres">
      <dgm:prSet presAssocID="{320997F8-3805-4ED7-AF84-9D01C88D3600}" presName="horzSpace2" presStyleCnt="0"/>
      <dgm:spPr/>
    </dgm:pt>
    <dgm:pt modelId="{58FDA5F2-736F-4AC0-8893-CE9BB68D76DB}" type="pres">
      <dgm:prSet presAssocID="{320997F8-3805-4ED7-AF84-9D01C88D3600}" presName="tx2" presStyleLbl="revTx" presStyleIdx="2" presStyleCnt="7"/>
      <dgm:spPr/>
    </dgm:pt>
    <dgm:pt modelId="{FBD9071D-238C-4C48-8E90-ED06220BFD45}" type="pres">
      <dgm:prSet presAssocID="{320997F8-3805-4ED7-AF84-9D01C88D3600}" presName="vert2" presStyleCnt="0"/>
      <dgm:spPr/>
    </dgm:pt>
    <dgm:pt modelId="{5AEFCC04-45DA-47AA-8563-661AF6B0227F}" type="pres">
      <dgm:prSet presAssocID="{320997F8-3805-4ED7-AF84-9D01C88D3600}" presName="thinLine2b" presStyleLbl="callout" presStyleIdx="0" presStyleCnt="5"/>
      <dgm:spPr/>
    </dgm:pt>
    <dgm:pt modelId="{EEC670F4-DFD9-4970-8B58-7496D0A48895}" type="pres">
      <dgm:prSet presAssocID="{320997F8-3805-4ED7-AF84-9D01C88D3600}" presName="vertSpace2b" presStyleCnt="0"/>
      <dgm:spPr/>
    </dgm:pt>
    <dgm:pt modelId="{442C4CF4-58B8-4150-8B72-797CA1D77204}" type="pres">
      <dgm:prSet presAssocID="{F579D90C-C2D0-45F3-95FF-C42FD4B0135D}" presName="horz2" presStyleCnt="0"/>
      <dgm:spPr/>
    </dgm:pt>
    <dgm:pt modelId="{49D78A32-DF24-40CA-BC0F-08DCA79C6E77}" type="pres">
      <dgm:prSet presAssocID="{F579D90C-C2D0-45F3-95FF-C42FD4B0135D}" presName="horzSpace2" presStyleCnt="0"/>
      <dgm:spPr/>
    </dgm:pt>
    <dgm:pt modelId="{DDC9F663-86AE-4E6B-93F6-64C600B8F651}" type="pres">
      <dgm:prSet presAssocID="{F579D90C-C2D0-45F3-95FF-C42FD4B0135D}" presName="tx2" presStyleLbl="revTx" presStyleIdx="3" presStyleCnt="7"/>
      <dgm:spPr/>
    </dgm:pt>
    <dgm:pt modelId="{7260383D-62B0-40BA-A616-0D04878B5B8F}" type="pres">
      <dgm:prSet presAssocID="{F579D90C-C2D0-45F3-95FF-C42FD4B0135D}" presName="vert2" presStyleCnt="0"/>
      <dgm:spPr/>
    </dgm:pt>
    <dgm:pt modelId="{B5BBBCE7-A2CC-4DD1-AEA2-4146A463628C}" type="pres">
      <dgm:prSet presAssocID="{F579D90C-C2D0-45F3-95FF-C42FD4B0135D}" presName="thinLine2b" presStyleLbl="callout" presStyleIdx="1" presStyleCnt="5"/>
      <dgm:spPr/>
    </dgm:pt>
    <dgm:pt modelId="{91990ACC-5EE7-402B-B60F-9BFF54A1F3E1}" type="pres">
      <dgm:prSet presAssocID="{F579D90C-C2D0-45F3-95FF-C42FD4B0135D}" presName="vertSpace2b" presStyleCnt="0"/>
      <dgm:spPr/>
    </dgm:pt>
    <dgm:pt modelId="{C94A5A88-4D29-4974-8B31-6F2851842989}" type="pres">
      <dgm:prSet presAssocID="{675B5575-2202-49D4-9BA9-7864933BDF7B}" presName="horz2" presStyleCnt="0"/>
      <dgm:spPr/>
    </dgm:pt>
    <dgm:pt modelId="{900D821F-29E5-40E9-812D-29698B5E0DEE}" type="pres">
      <dgm:prSet presAssocID="{675B5575-2202-49D4-9BA9-7864933BDF7B}" presName="horzSpace2" presStyleCnt="0"/>
      <dgm:spPr/>
    </dgm:pt>
    <dgm:pt modelId="{8F9A69F7-4B32-4B68-8B31-AAD6A0D573B1}" type="pres">
      <dgm:prSet presAssocID="{675B5575-2202-49D4-9BA9-7864933BDF7B}" presName="tx2" presStyleLbl="revTx" presStyleIdx="4" presStyleCnt="7"/>
      <dgm:spPr/>
    </dgm:pt>
    <dgm:pt modelId="{82702E88-AD6F-4752-A62B-429FEF3AEA6C}" type="pres">
      <dgm:prSet presAssocID="{675B5575-2202-49D4-9BA9-7864933BDF7B}" presName="vert2" presStyleCnt="0"/>
      <dgm:spPr/>
    </dgm:pt>
    <dgm:pt modelId="{F6BB2BF7-C5CD-40D6-83CA-87B2FF48267A}" type="pres">
      <dgm:prSet presAssocID="{675B5575-2202-49D4-9BA9-7864933BDF7B}" presName="thinLine2b" presStyleLbl="callout" presStyleIdx="2" presStyleCnt="5"/>
      <dgm:spPr/>
    </dgm:pt>
    <dgm:pt modelId="{C88861AD-2831-4790-B630-4DD6EB52012A}" type="pres">
      <dgm:prSet presAssocID="{675B5575-2202-49D4-9BA9-7864933BDF7B}" presName="vertSpace2b" presStyleCnt="0"/>
      <dgm:spPr/>
    </dgm:pt>
    <dgm:pt modelId="{C83A1C4F-5624-403E-B7E8-B5192C6F4841}" type="pres">
      <dgm:prSet presAssocID="{85743743-8281-4587-B49B-23C91031F469}" presName="horz2" presStyleCnt="0"/>
      <dgm:spPr/>
    </dgm:pt>
    <dgm:pt modelId="{EBB19E47-68DA-4D84-9BBF-EBA19DDFF0C4}" type="pres">
      <dgm:prSet presAssocID="{85743743-8281-4587-B49B-23C91031F469}" presName="horzSpace2" presStyleCnt="0"/>
      <dgm:spPr/>
    </dgm:pt>
    <dgm:pt modelId="{45C2E5ED-CE8F-453F-AE94-0BD35BDF92EA}" type="pres">
      <dgm:prSet presAssocID="{85743743-8281-4587-B49B-23C91031F469}" presName="tx2" presStyleLbl="revTx" presStyleIdx="5" presStyleCnt="7"/>
      <dgm:spPr/>
    </dgm:pt>
    <dgm:pt modelId="{F68285E1-E467-4646-B4B5-41D6285447F1}" type="pres">
      <dgm:prSet presAssocID="{85743743-8281-4587-B49B-23C91031F469}" presName="vert2" presStyleCnt="0"/>
      <dgm:spPr/>
    </dgm:pt>
    <dgm:pt modelId="{8F3AC3F2-E3DE-4E26-B86E-4749CA0734B8}" type="pres">
      <dgm:prSet presAssocID="{85743743-8281-4587-B49B-23C91031F469}" presName="thinLine2b" presStyleLbl="callout" presStyleIdx="3" presStyleCnt="5"/>
      <dgm:spPr/>
    </dgm:pt>
    <dgm:pt modelId="{B90CFBB4-A64D-4A60-BEDD-D99C35FD4A97}" type="pres">
      <dgm:prSet presAssocID="{85743743-8281-4587-B49B-23C91031F469}" presName="vertSpace2b" presStyleCnt="0"/>
      <dgm:spPr/>
    </dgm:pt>
    <dgm:pt modelId="{3F0CEDD6-920A-4AD1-86FF-5C0867E9546C}" type="pres">
      <dgm:prSet presAssocID="{B2677FB1-B822-4481-8C92-C58BBE93E3E8}" presName="horz2" presStyleCnt="0"/>
      <dgm:spPr/>
    </dgm:pt>
    <dgm:pt modelId="{2A816921-4359-423D-A1B3-F5A1BE84FD51}" type="pres">
      <dgm:prSet presAssocID="{B2677FB1-B822-4481-8C92-C58BBE93E3E8}" presName="horzSpace2" presStyleCnt="0"/>
      <dgm:spPr/>
    </dgm:pt>
    <dgm:pt modelId="{9B58D965-7301-4766-88D3-86087D405434}" type="pres">
      <dgm:prSet presAssocID="{B2677FB1-B822-4481-8C92-C58BBE93E3E8}" presName="tx2" presStyleLbl="revTx" presStyleIdx="6" presStyleCnt="7"/>
      <dgm:spPr/>
    </dgm:pt>
    <dgm:pt modelId="{DBB03EBA-8E49-40E3-AF9E-74B97A52C252}" type="pres">
      <dgm:prSet presAssocID="{B2677FB1-B822-4481-8C92-C58BBE93E3E8}" presName="vert2" presStyleCnt="0"/>
      <dgm:spPr/>
    </dgm:pt>
    <dgm:pt modelId="{80409736-901F-4A59-8001-E05486417B24}" type="pres">
      <dgm:prSet presAssocID="{B2677FB1-B822-4481-8C92-C58BBE93E3E8}" presName="thinLine2b" presStyleLbl="callout" presStyleIdx="4" presStyleCnt="5"/>
      <dgm:spPr/>
    </dgm:pt>
    <dgm:pt modelId="{4FF0E103-D82A-45DB-A914-EED817481843}" type="pres">
      <dgm:prSet presAssocID="{B2677FB1-B822-4481-8C92-C58BBE93E3E8}" presName="vertSpace2b" presStyleCnt="0"/>
      <dgm:spPr/>
    </dgm:pt>
  </dgm:ptLst>
  <dgm:cxnLst>
    <dgm:cxn modelId="{D6258F2F-56B4-4808-9AFC-C9C0C4906AA9}" type="presOf" srcId="{5B7650F6-10FC-4DF8-8684-49D2F7E67D05}" destId="{BA1245AA-2626-4261-9BC7-43319A82E8EF}" srcOrd="0" destOrd="0" presId="urn:microsoft.com/office/officeart/2008/layout/LinedList"/>
    <dgm:cxn modelId="{356B6136-8B1A-4848-8CF0-A68EF5B694EC}" type="presOf" srcId="{320997F8-3805-4ED7-AF84-9D01C88D3600}" destId="{58FDA5F2-736F-4AC0-8893-CE9BB68D76DB}" srcOrd="0" destOrd="0" presId="urn:microsoft.com/office/officeart/2008/layout/LinedList"/>
    <dgm:cxn modelId="{661F6A36-4EE2-4F73-A613-DC883C50323D}" srcId="{E1C04CCD-7ABB-428E-971D-57B9B3A537BA}" destId="{5B7650F6-10FC-4DF8-8684-49D2F7E67D05}" srcOrd="0" destOrd="0" parTransId="{04DC141E-EC1F-4E17-A43E-D7E15B2B9421}" sibTransId="{512AE8A4-09DA-41BD-B687-45936C08A6E6}"/>
    <dgm:cxn modelId="{1BB42773-D0FD-4E74-95E0-6B8033D4AC3A}" type="presOf" srcId="{E1C04CCD-7ABB-428E-971D-57B9B3A537BA}" destId="{0B629FC5-9F2C-4182-B559-AD68B72E5B2A}" srcOrd="0" destOrd="0" presId="urn:microsoft.com/office/officeart/2008/layout/LinedList"/>
    <dgm:cxn modelId="{D101FA55-8785-463C-A4EA-3FD29A321993}" type="presOf" srcId="{F579D90C-C2D0-45F3-95FF-C42FD4B0135D}" destId="{DDC9F663-86AE-4E6B-93F6-64C600B8F651}" srcOrd="0" destOrd="0" presId="urn:microsoft.com/office/officeart/2008/layout/LinedList"/>
    <dgm:cxn modelId="{01AB788D-B5C7-4F38-ABE1-55F27A3F910F}" srcId="{A30CE138-C5D7-4733-BB0E-B1B971F3911C}" destId="{320997F8-3805-4ED7-AF84-9D01C88D3600}" srcOrd="0" destOrd="0" parTransId="{238B4407-EF4D-4390-B2E6-3D773069F6D1}" sibTransId="{FD8594EA-CDA7-418F-900F-6CE72AE5A1C1}"/>
    <dgm:cxn modelId="{5CDAC38F-EF17-4675-93A0-F615DDDE197E}" type="presOf" srcId="{A30CE138-C5D7-4733-BB0E-B1B971F3911C}" destId="{4F3B1B2E-08CC-40A0-A8CC-0EEA265BD7CA}" srcOrd="0" destOrd="0" presId="urn:microsoft.com/office/officeart/2008/layout/LinedList"/>
    <dgm:cxn modelId="{7DCD9497-02D1-4FEC-AE93-F26014C22CA5}" srcId="{A30CE138-C5D7-4733-BB0E-B1B971F3911C}" destId="{85743743-8281-4587-B49B-23C91031F469}" srcOrd="3" destOrd="0" parTransId="{A079C752-6475-42BC-BFD1-7EA4EDDE5091}" sibTransId="{14540D6E-C8B3-41F1-8FD0-25A633F7266A}"/>
    <dgm:cxn modelId="{5ACE80A8-3A49-4813-B305-1F44E82245A5}" type="presOf" srcId="{85743743-8281-4587-B49B-23C91031F469}" destId="{45C2E5ED-CE8F-453F-AE94-0BD35BDF92EA}" srcOrd="0" destOrd="0" presId="urn:microsoft.com/office/officeart/2008/layout/LinedList"/>
    <dgm:cxn modelId="{C4A426B2-26DA-4A50-B105-17835B1021BA}" srcId="{A30CE138-C5D7-4733-BB0E-B1B971F3911C}" destId="{B2677FB1-B822-4481-8C92-C58BBE93E3E8}" srcOrd="4" destOrd="0" parTransId="{7FAF6BDC-4609-48CF-ACCD-97C590180188}" sibTransId="{7BC93307-80B0-40A5-AD09-AF07C38D01D1}"/>
    <dgm:cxn modelId="{84116EC6-3D96-44E7-B51A-D4552FFD7F1B}" srcId="{E1C04CCD-7ABB-428E-971D-57B9B3A537BA}" destId="{A30CE138-C5D7-4733-BB0E-B1B971F3911C}" srcOrd="1" destOrd="0" parTransId="{E7661EFF-BB5C-4253-9D4C-B31280EE52F9}" sibTransId="{5B592EC6-8D97-48DC-840D-1D6D9C6359AD}"/>
    <dgm:cxn modelId="{064B1BD3-436B-4758-8239-CCBDA393C7FD}" srcId="{A30CE138-C5D7-4733-BB0E-B1B971F3911C}" destId="{F579D90C-C2D0-45F3-95FF-C42FD4B0135D}" srcOrd="1" destOrd="0" parTransId="{172779FB-361D-4839-88D3-7C105308C10E}" sibTransId="{6B02C07E-D83E-4626-906F-AAE7E57E699F}"/>
    <dgm:cxn modelId="{E50CE7D3-C1F7-4381-9936-120203E1B0BD}" type="presOf" srcId="{675B5575-2202-49D4-9BA9-7864933BDF7B}" destId="{8F9A69F7-4B32-4B68-8B31-AAD6A0D573B1}" srcOrd="0" destOrd="0" presId="urn:microsoft.com/office/officeart/2008/layout/LinedList"/>
    <dgm:cxn modelId="{F2B142EC-488E-4CAE-B3B8-58FE8DA52472}" srcId="{A30CE138-C5D7-4733-BB0E-B1B971F3911C}" destId="{675B5575-2202-49D4-9BA9-7864933BDF7B}" srcOrd="2" destOrd="0" parTransId="{6B0A8F0F-8D07-4393-A4D7-9DD17A07A7D4}" sibTransId="{51E875CF-579F-41F2-BB19-1EB044754295}"/>
    <dgm:cxn modelId="{287FE8EE-0617-4426-B809-390141D019FC}" type="presOf" srcId="{B2677FB1-B822-4481-8C92-C58BBE93E3E8}" destId="{9B58D965-7301-4766-88D3-86087D405434}" srcOrd="0" destOrd="0" presId="urn:microsoft.com/office/officeart/2008/layout/LinedList"/>
    <dgm:cxn modelId="{3F671732-1E7E-4BA5-8AFA-11F8CD465832}" type="presParOf" srcId="{0B629FC5-9F2C-4182-B559-AD68B72E5B2A}" destId="{9EE6747D-E35B-452E-9B1B-735634C9018A}" srcOrd="0" destOrd="0" presId="urn:microsoft.com/office/officeart/2008/layout/LinedList"/>
    <dgm:cxn modelId="{A73BD36D-BD14-4289-BC88-C083E2FF2F81}" type="presParOf" srcId="{0B629FC5-9F2C-4182-B559-AD68B72E5B2A}" destId="{03C953CD-C721-4D9A-B574-64D9240C6B41}" srcOrd="1" destOrd="0" presId="urn:microsoft.com/office/officeart/2008/layout/LinedList"/>
    <dgm:cxn modelId="{130BB12C-C625-4E39-8FA5-5CFD29BE2695}" type="presParOf" srcId="{03C953CD-C721-4D9A-B574-64D9240C6B41}" destId="{BA1245AA-2626-4261-9BC7-43319A82E8EF}" srcOrd="0" destOrd="0" presId="urn:microsoft.com/office/officeart/2008/layout/LinedList"/>
    <dgm:cxn modelId="{8AE5A031-B4BC-4E90-B0C6-9F010262BA98}" type="presParOf" srcId="{03C953CD-C721-4D9A-B574-64D9240C6B41}" destId="{88C88403-1E84-4E73-AFC8-40FF74E3D1DD}" srcOrd="1" destOrd="0" presId="urn:microsoft.com/office/officeart/2008/layout/LinedList"/>
    <dgm:cxn modelId="{36A65A1C-9C2E-433C-A2B5-BE95388199D5}" type="presParOf" srcId="{0B629FC5-9F2C-4182-B559-AD68B72E5B2A}" destId="{7FAEB9AA-0F94-4424-B25D-6CD5D19BEC6B}" srcOrd="2" destOrd="0" presId="urn:microsoft.com/office/officeart/2008/layout/LinedList"/>
    <dgm:cxn modelId="{68C9D11F-4428-43CC-AB80-C6BEFE657411}" type="presParOf" srcId="{0B629FC5-9F2C-4182-B559-AD68B72E5B2A}" destId="{FF2A0042-E044-49AD-984D-7BDD789B9267}" srcOrd="3" destOrd="0" presId="urn:microsoft.com/office/officeart/2008/layout/LinedList"/>
    <dgm:cxn modelId="{940D334A-C2DA-412B-80C1-E96E36810AE4}" type="presParOf" srcId="{FF2A0042-E044-49AD-984D-7BDD789B9267}" destId="{4F3B1B2E-08CC-40A0-A8CC-0EEA265BD7CA}" srcOrd="0" destOrd="0" presId="urn:microsoft.com/office/officeart/2008/layout/LinedList"/>
    <dgm:cxn modelId="{B5E1C455-6227-47CE-A0F1-D2AB7EF4EF53}" type="presParOf" srcId="{FF2A0042-E044-49AD-984D-7BDD789B9267}" destId="{86362CFF-072C-4857-8D25-115B01BFACC2}" srcOrd="1" destOrd="0" presId="urn:microsoft.com/office/officeart/2008/layout/LinedList"/>
    <dgm:cxn modelId="{F7F10782-46AF-4704-A694-80886BA14A44}" type="presParOf" srcId="{86362CFF-072C-4857-8D25-115B01BFACC2}" destId="{9CD85119-C9B2-4E47-891A-988EA8846E3F}" srcOrd="0" destOrd="0" presId="urn:microsoft.com/office/officeart/2008/layout/LinedList"/>
    <dgm:cxn modelId="{E675905A-9F17-4E10-B66C-D17873607D33}" type="presParOf" srcId="{86362CFF-072C-4857-8D25-115B01BFACC2}" destId="{64E324E3-401B-4A8B-8751-110E9E8FCFF9}" srcOrd="1" destOrd="0" presId="urn:microsoft.com/office/officeart/2008/layout/LinedList"/>
    <dgm:cxn modelId="{FDC88686-ACC6-446A-8067-FAF78327A376}" type="presParOf" srcId="{64E324E3-401B-4A8B-8751-110E9E8FCFF9}" destId="{F1B2F63A-5910-42A0-BE8B-267AA37B81E8}" srcOrd="0" destOrd="0" presId="urn:microsoft.com/office/officeart/2008/layout/LinedList"/>
    <dgm:cxn modelId="{46265E8A-EF52-480D-9A23-A1E1EBE11D64}" type="presParOf" srcId="{64E324E3-401B-4A8B-8751-110E9E8FCFF9}" destId="{58FDA5F2-736F-4AC0-8893-CE9BB68D76DB}" srcOrd="1" destOrd="0" presId="urn:microsoft.com/office/officeart/2008/layout/LinedList"/>
    <dgm:cxn modelId="{B7FBCDD7-7B81-42CA-B3CF-B934AFFA693C}" type="presParOf" srcId="{64E324E3-401B-4A8B-8751-110E9E8FCFF9}" destId="{FBD9071D-238C-4C48-8E90-ED06220BFD45}" srcOrd="2" destOrd="0" presId="urn:microsoft.com/office/officeart/2008/layout/LinedList"/>
    <dgm:cxn modelId="{2C844584-3F59-4E5E-B17F-BA9BE0701B24}" type="presParOf" srcId="{86362CFF-072C-4857-8D25-115B01BFACC2}" destId="{5AEFCC04-45DA-47AA-8563-661AF6B0227F}" srcOrd="2" destOrd="0" presId="urn:microsoft.com/office/officeart/2008/layout/LinedList"/>
    <dgm:cxn modelId="{BBC52B1D-3C72-4B42-92AD-DB1FE1CCB271}" type="presParOf" srcId="{86362CFF-072C-4857-8D25-115B01BFACC2}" destId="{EEC670F4-DFD9-4970-8B58-7496D0A48895}" srcOrd="3" destOrd="0" presId="urn:microsoft.com/office/officeart/2008/layout/LinedList"/>
    <dgm:cxn modelId="{A2CE90FC-BCF2-45D8-BFB0-3EA21B0E2B9B}" type="presParOf" srcId="{86362CFF-072C-4857-8D25-115B01BFACC2}" destId="{442C4CF4-58B8-4150-8B72-797CA1D77204}" srcOrd="4" destOrd="0" presId="urn:microsoft.com/office/officeart/2008/layout/LinedList"/>
    <dgm:cxn modelId="{D5943188-C1F5-48F9-BD71-3CCE25137DE3}" type="presParOf" srcId="{442C4CF4-58B8-4150-8B72-797CA1D77204}" destId="{49D78A32-DF24-40CA-BC0F-08DCA79C6E77}" srcOrd="0" destOrd="0" presId="urn:microsoft.com/office/officeart/2008/layout/LinedList"/>
    <dgm:cxn modelId="{AC3DBDB0-4A31-4637-8DDD-EFF1052E60D4}" type="presParOf" srcId="{442C4CF4-58B8-4150-8B72-797CA1D77204}" destId="{DDC9F663-86AE-4E6B-93F6-64C600B8F651}" srcOrd="1" destOrd="0" presId="urn:microsoft.com/office/officeart/2008/layout/LinedList"/>
    <dgm:cxn modelId="{3372937D-8A69-4A37-90C5-82C8B78EA303}" type="presParOf" srcId="{442C4CF4-58B8-4150-8B72-797CA1D77204}" destId="{7260383D-62B0-40BA-A616-0D04878B5B8F}" srcOrd="2" destOrd="0" presId="urn:microsoft.com/office/officeart/2008/layout/LinedList"/>
    <dgm:cxn modelId="{0C2A4B5C-47BA-4BAC-B378-9C3D1F6B002B}" type="presParOf" srcId="{86362CFF-072C-4857-8D25-115B01BFACC2}" destId="{B5BBBCE7-A2CC-4DD1-AEA2-4146A463628C}" srcOrd="5" destOrd="0" presId="urn:microsoft.com/office/officeart/2008/layout/LinedList"/>
    <dgm:cxn modelId="{F3AF090B-4354-49EE-AC52-BC75CC7E91E5}" type="presParOf" srcId="{86362CFF-072C-4857-8D25-115B01BFACC2}" destId="{91990ACC-5EE7-402B-B60F-9BFF54A1F3E1}" srcOrd="6" destOrd="0" presId="urn:microsoft.com/office/officeart/2008/layout/LinedList"/>
    <dgm:cxn modelId="{B122E51B-67CC-4ABE-94C8-58D33E0B1256}" type="presParOf" srcId="{86362CFF-072C-4857-8D25-115B01BFACC2}" destId="{C94A5A88-4D29-4974-8B31-6F2851842989}" srcOrd="7" destOrd="0" presId="urn:microsoft.com/office/officeart/2008/layout/LinedList"/>
    <dgm:cxn modelId="{A4C8D8BC-C2F4-4BC2-9BC3-E56E92DCE9EA}" type="presParOf" srcId="{C94A5A88-4D29-4974-8B31-6F2851842989}" destId="{900D821F-29E5-40E9-812D-29698B5E0DEE}" srcOrd="0" destOrd="0" presId="urn:microsoft.com/office/officeart/2008/layout/LinedList"/>
    <dgm:cxn modelId="{CCFFC064-31B3-496C-9DA4-4C48A32D424A}" type="presParOf" srcId="{C94A5A88-4D29-4974-8B31-6F2851842989}" destId="{8F9A69F7-4B32-4B68-8B31-AAD6A0D573B1}" srcOrd="1" destOrd="0" presId="urn:microsoft.com/office/officeart/2008/layout/LinedList"/>
    <dgm:cxn modelId="{195175CE-8C52-41BF-BD7B-9E34D2F4EABD}" type="presParOf" srcId="{C94A5A88-4D29-4974-8B31-6F2851842989}" destId="{82702E88-AD6F-4752-A62B-429FEF3AEA6C}" srcOrd="2" destOrd="0" presId="urn:microsoft.com/office/officeart/2008/layout/LinedList"/>
    <dgm:cxn modelId="{CD4F2866-3B21-48F4-B8C5-87BE05DE52F8}" type="presParOf" srcId="{86362CFF-072C-4857-8D25-115B01BFACC2}" destId="{F6BB2BF7-C5CD-40D6-83CA-87B2FF48267A}" srcOrd="8" destOrd="0" presId="urn:microsoft.com/office/officeart/2008/layout/LinedList"/>
    <dgm:cxn modelId="{6097BE6E-4FBC-44A6-9F71-252817989CA7}" type="presParOf" srcId="{86362CFF-072C-4857-8D25-115B01BFACC2}" destId="{C88861AD-2831-4790-B630-4DD6EB52012A}" srcOrd="9" destOrd="0" presId="urn:microsoft.com/office/officeart/2008/layout/LinedList"/>
    <dgm:cxn modelId="{C6AAB51C-60BD-4664-814B-0EE824A7A6D6}" type="presParOf" srcId="{86362CFF-072C-4857-8D25-115B01BFACC2}" destId="{C83A1C4F-5624-403E-B7E8-B5192C6F4841}" srcOrd="10" destOrd="0" presId="urn:microsoft.com/office/officeart/2008/layout/LinedList"/>
    <dgm:cxn modelId="{64301072-E938-42B5-B544-C64CB209E309}" type="presParOf" srcId="{C83A1C4F-5624-403E-B7E8-B5192C6F4841}" destId="{EBB19E47-68DA-4D84-9BBF-EBA19DDFF0C4}" srcOrd="0" destOrd="0" presId="urn:microsoft.com/office/officeart/2008/layout/LinedList"/>
    <dgm:cxn modelId="{2070CBD3-68B1-42A4-B73D-EF9B944B5434}" type="presParOf" srcId="{C83A1C4F-5624-403E-B7E8-B5192C6F4841}" destId="{45C2E5ED-CE8F-453F-AE94-0BD35BDF92EA}" srcOrd="1" destOrd="0" presId="urn:microsoft.com/office/officeart/2008/layout/LinedList"/>
    <dgm:cxn modelId="{8F902370-97C2-4430-A8CC-D4A7B2849432}" type="presParOf" srcId="{C83A1C4F-5624-403E-B7E8-B5192C6F4841}" destId="{F68285E1-E467-4646-B4B5-41D6285447F1}" srcOrd="2" destOrd="0" presId="urn:microsoft.com/office/officeart/2008/layout/LinedList"/>
    <dgm:cxn modelId="{E3C922C1-A066-49E8-80EB-9491B875374A}" type="presParOf" srcId="{86362CFF-072C-4857-8D25-115B01BFACC2}" destId="{8F3AC3F2-E3DE-4E26-B86E-4749CA0734B8}" srcOrd="11" destOrd="0" presId="urn:microsoft.com/office/officeart/2008/layout/LinedList"/>
    <dgm:cxn modelId="{B9A90CF2-1436-4C60-9198-43154C2430D3}" type="presParOf" srcId="{86362CFF-072C-4857-8D25-115B01BFACC2}" destId="{B90CFBB4-A64D-4A60-BEDD-D99C35FD4A97}" srcOrd="12" destOrd="0" presId="urn:microsoft.com/office/officeart/2008/layout/LinedList"/>
    <dgm:cxn modelId="{D467F05F-1D42-4BF2-BE2E-9DCB7FF4794F}" type="presParOf" srcId="{86362CFF-072C-4857-8D25-115B01BFACC2}" destId="{3F0CEDD6-920A-4AD1-86FF-5C0867E9546C}" srcOrd="13" destOrd="0" presId="urn:microsoft.com/office/officeart/2008/layout/LinedList"/>
    <dgm:cxn modelId="{0E482618-A24C-46E2-B673-F71ED2F95D5F}" type="presParOf" srcId="{3F0CEDD6-920A-4AD1-86FF-5C0867E9546C}" destId="{2A816921-4359-423D-A1B3-F5A1BE84FD51}" srcOrd="0" destOrd="0" presId="urn:microsoft.com/office/officeart/2008/layout/LinedList"/>
    <dgm:cxn modelId="{94E4C021-A48B-4B76-A02C-FFE686583739}" type="presParOf" srcId="{3F0CEDD6-920A-4AD1-86FF-5C0867E9546C}" destId="{9B58D965-7301-4766-88D3-86087D405434}" srcOrd="1" destOrd="0" presId="urn:microsoft.com/office/officeart/2008/layout/LinedList"/>
    <dgm:cxn modelId="{38CC47B4-BA26-4AD2-A862-8A5B5B80E277}" type="presParOf" srcId="{3F0CEDD6-920A-4AD1-86FF-5C0867E9546C}" destId="{DBB03EBA-8E49-40E3-AF9E-74B97A52C252}" srcOrd="2" destOrd="0" presId="urn:microsoft.com/office/officeart/2008/layout/LinedList"/>
    <dgm:cxn modelId="{0120103F-0C66-43A8-96DB-E7E1BFED79A5}" type="presParOf" srcId="{86362CFF-072C-4857-8D25-115B01BFACC2}" destId="{80409736-901F-4A59-8001-E05486417B24}" srcOrd="14" destOrd="0" presId="urn:microsoft.com/office/officeart/2008/layout/LinedList"/>
    <dgm:cxn modelId="{3E7177D2-CDB2-4689-A210-440AF9FDC6F4}" type="presParOf" srcId="{86362CFF-072C-4857-8D25-115B01BFACC2}" destId="{4FF0E103-D82A-45DB-A914-EED817481843}"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0ECAC-9307-4F63-918D-3F59E86150F0}"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546D31FC-9B5E-474E-97AA-108C069B10A3}">
      <dgm:prSet/>
      <dgm:spPr/>
      <dgm:t>
        <a:bodyPr/>
        <a:lstStyle/>
        <a:p>
          <a:pPr>
            <a:lnSpc>
              <a:spcPct val="100000"/>
            </a:lnSpc>
            <a:defRPr cap="all"/>
          </a:pPr>
          <a:r>
            <a:rPr lang="en-US" b="1"/>
            <a:t>Call 811</a:t>
          </a:r>
          <a:endParaRPr lang="en-US"/>
        </a:p>
      </dgm:t>
    </dgm:pt>
    <dgm:pt modelId="{3D3DFE25-93F0-4C49-A7DD-2FAAF54B4F45}" type="parTrans" cxnId="{7E05E6DE-E05C-4A0D-BF1B-0BE5CCE295C5}">
      <dgm:prSet/>
      <dgm:spPr/>
      <dgm:t>
        <a:bodyPr/>
        <a:lstStyle/>
        <a:p>
          <a:endParaRPr lang="en-US"/>
        </a:p>
      </dgm:t>
    </dgm:pt>
    <dgm:pt modelId="{0A33749F-175C-4F66-B924-B8A9396AE39B}" type="sibTrans" cxnId="{7E05E6DE-E05C-4A0D-BF1B-0BE5CCE295C5}">
      <dgm:prSet/>
      <dgm:spPr/>
      <dgm:t>
        <a:bodyPr/>
        <a:lstStyle/>
        <a:p>
          <a:endParaRPr lang="en-US"/>
        </a:p>
      </dgm:t>
    </dgm:pt>
    <dgm:pt modelId="{D6820A70-3045-4B63-9957-42E02220A0E0}">
      <dgm:prSet/>
      <dgm:spPr/>
      <dgm:t>
        <a:bodyPr/>
        <a:lstStyle/>
        <a:p>
          <a:pPr>
            <a:lnSpc>
              <a:spcPct val="100000"/>
            </a:lnSpc>
            <a:defRPr cap="all"/>
          </a:pPr>
          <a:r>
            <a:rPr lang="en-US" b="1"/>
            <a:t>Click</a:t>
          </a:r>
          <a:endParaRPr lang="en-US"/>
        </a:p>
      </dgm:t>
    </dgm:pt>
    <dgm:pt modelId="{422E00D6-B5A1-4310-92AF-01CF3AB04FD0}" type="parTrans" cxnId="{CCBD9AFA-0A95-46F8-9957-6D5203CE9DEC}">
      <dgm:prSet/>
      <dgm:spPr/>
      <dgm:t>
        <a:bodyPr/>
        <a:lstStyle/>
        <a:p>
          <a:endParaRPr lang="en-US"/>
        </a:p>
      </dgm:t>
    </dgm:pt>
    <dgm:pt modelId="{8E7ED82D-501A-4F5F-AAC0-8FCA90217F7A}" type="sibTrans" cxnId="{CCBD9AFA-0A95-46F8-9957-6D5203CE9DEC}">
      <dgm:prSet/>
      <dgm:spPr/>
      <dgm:t>
        <a:bodyPr/>
        <a:lstStyle/>
        <a:p>
          <a:endParaRPr lang="en-US"/>
        </a:p>
      </dgm:t>
    </dgm:pt>
    <dgm:pt modelId="{139DF10A-29C9-423F-BEAD-CB1B5D1877B8}" type="pres">
      <dgm:prSet presAssocID="{A460ECAC-9307-4F63-918D-3F59E86150F0}" presName="root" presStyleCnt="0">
        <dgm:presLayoutVars>
          <dgm:dir/>
          <dgm:resizeHandles val="exact"/>
        </dgm:presLayoutVars>
      </dgm:prSet>
      <dgm:spPr/>
    </dgm:pt>
    <dgm:pt modelId="{813AD9F5-AF9F-42AF-8F4F-2914A19891D1}" type="pres">
      <dgm:prSet presAssocID="{546D31FC-9B5E-474E-97AA-108C069B10A3}" presName="compNode" presStyleCnt="0"/>
      <dgm:spPr/>
    </dgm:pt>
    <dgm:pt modelId="{D90ABA1E-A5A3-4BA4-9969-029A290765E4}" type="pres">
      <dgm:prSet presAssocID="{546D31FC-9B5E-474E-97AA-108C069B10A3}" presName="iconBgRect" presStyleLbl="bgShp" presStyleIdx="0" presStyleCnt="2"/>
      <dgm:spPr/>
    </dgm:pt>
    <dgm:pt modelId="{ED626DEB-0DCE-49AE-BAA7-91C51654C4B6}" type="pres">
      <dgm:prSet presAssocID="{546D31FC-9B5E-474E-97AA-108C069B10A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825851FC-308F-4D8C-B0EF-9B36B0DADE05}" type="pres">
      <dgm:prSet presAssocID="{546D31FC-9B5E-474E-97AA-108C069B10A3}" presName="spaceRect" presStyleCnt="0"/>
      <dgm:spPr/>
    </dgm:pt>
    <dgm:pt modelId="{29AC8C23-834D-4070-A6D4-8E0C02B5B5D7}" type="pres">
      <dgm:prSet presAssocID="{546D31FC-9B5E-474E-97AA-108C069B10A3}" presName="textRect" presStyleLbl="revTx" presStyleIdx="0" presStyleCnt="2">
        <dgm:presLayoutVars>
          <dgm:chMax val="1"/>
          <dgm:chPref val="1"/>
        </dgm:presLayoutVars>
      </dgm:prSet>
      <dgm:spPr/>
    </dgm:pt>
    <dgm:pt modelId="{64B26DE1-DA3B-45CE-8FD3-6A5DCDF3FF4B}" type="pres">
      <dgm:prSet presAssocID="{0A33749F-175C-4F66-B924-B8A9396AE39B}" presName="sibTrans" presStyleCnt="0"/>
      <dgm:spPr/>
    </dgm:pt>
    <dgm:pt modelId="{6D4C108E-E4A2-41A4-9FA8-1247D3C74E99}" type="pres">
      <dgm:prSet presAssocID="{D6820A70-3045-4B63-9957-42E02220A0E0}" presName="compNode" presStyleCnt="0"/>
      <dgm:spPr/>
    </dgm:pt>
    <dgm:pt modelId="{0830A89E-9A45-47A8-9065-61141356654D}" type="pres">
      <dgm:prSet presAssocID="{D6820A70-3045-4B63-9957-42E02220A0E0}" presName="iconBgRect" presStyleLbl="bgShp" presStyleIdx="1" presStyleCnt="2"/>
      <dgm:spPr/>
    </dgm:pt>
    <dgm:pt modelId="{4F21D9CD-758E-4459-9A64-8F75593A1ADD}" type="pres">
      <dgm:prSet presAssocID="{D6820A70-3045-4B63-9957-42E02220A0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rsor"/>
        </a:ext>
      </dgm:extLst>
    </dgm:pt>
    <dgm:pt modelId="{4CADEEA1-9A4B-41B8-B73D-FF07086698B4}" type="pres">
      <dgm:prSet presAssocID="{D6820A70-3045-4B63-9957-42E02220A0E0}" presName="spaceRect" presStyleCnt="0"/>
      <dgm:spPr/>
    </dgm:pt>
    <dgm:pt modelId="{5B95D4DF-0BDF-44B7-B4E3-CEEA1173E314}" type="pres">
      <dgm:prSet presAssocID="{D6820A70-3045-4B63-9957-42E02220A0E0}" presName="textRect" presStyleLbl="revTx" presStyleIdx="1" presStyleCnt="2">
        <dgm:presLayoutVars>
          <dgm:chMax val="1"/>
          <dgm:chPref val="1"/>
        </dgm:presLayoutVars>
      </dgm:prSet>
      <dgm:spPr/>
    </dgm:pt>
  </dgm:ptLst>
  <dgm:cxnLst>
    <dgm:cxn modelId="{31C2D804-894F-40C2-B800-A370EF65FD72}" type="presOf" srcId="{546D31FC-9B5E-474E-97AA-108C069B10A3}" destId="{29AC8C23-834D-4070-A6D4-8E0C02B5B5D7}" srcOrd="0" destOrd="0" presId="urn:microsoft.com/office/officeart/2018/5/layout/IconCircleLabelList"/>
    <dgm:cxn modelId="{F14342C6-D94F-4436-879F-6BA711A2B94D}" type="presOf" srcId="{A460ECAC-9307-4F63-918D-3F59E86150F0}" destId="{139DF10A-29C9-423F-BEAD-CB1B5D1877B8}" srcOrd="0" destOrd="0" presId="urn:microsoft.com/office/officeart/2018/5/layout/IconCircleLabelList"/>
    <dgm:cxn modelId="{7E05E6DE-E05C-4A0D-BF1B-0BE5CCE295C5}" srcId="{A460ECAC-9307-4F63-918D-3F59E86150F0}" destId="{546D31FC-9B5E-474E-97AA-108C069B10A3}" srcOrd="0" destOrd="0" parTransId="{3D3DFE25-93F0-4C49-A7DD-2FAAF54B4F45}" sibTransId="{0A33749F-175C-4F66-B924-B8A9396AE39B}"/>
    <dgm:cxn modelId="{DB4B6FF1-91AB-4903-9B27-C2AD56137CDA}" type="presOf" srcId="{D6820A70-3045-4B63-9957-42E02220A0E0}" destId="{5B95D4DF-0BDF-44B7-B4E3-CEEA1173E314}" srcOrd="0" destOrd="0" presId="urn:microsoft.com/office/officeart/2018/5/layout/IconCircleLabelList"/>
    <dgm:cxn modelId="{CCBD9AFA-0A95-46F8-9957-6D5203CE9DEC}" srcId="{A460ECAC-9307-4F63-918D-3F59E86150F0}" destId="{D6820A70-3045-4B63-9957-42E02220A0E0}" srcOrd="1" destOrd="0" parTransId="{422E00D6-B5A1-4310-92AF-01CF3AB04FD0}" sibTransId="{8E7ED82D-501A-4F5F-AAC0-8FCA90217F7A}"/>
    <dgm:cxn modelId="{79BE4D85-67FD-4729-B8B0-5C83662F2ECB}" type="presParOf" srcId="{139DF10A-29C9-423F-BEAD-CB1B5D1877B8}" destId="{813AD9F5-AF9F-42AF-8F4F-2914A19891D1}" srcOrd="0" destOrd="0" presId="urn:microsoft.com/office/officeart/2018/5/layout/IconCircleLabelList"/>
    <dgm:cxn modelId="{8BD0B130-3DFA-4B12-B053-D8E5118A3C4A}" type="presParOf" srcId="{813AD9F5-AF9F-42AF-8F4F-2914A19891D1}" destId="{D90ABA1E-A5A3-4BA4-9969-029A290765E4}" srcOrd="0" destOrd="0" presId="urn:microsoft.com/office/officeart/2018/5/layout/IconCircleLabelList"/>
    <dgm:cxn modelId="{2C409F2C-CCD2-499F-B9E4-E3D98885FE39}" type="presParOf" srcId="{813AD9F5-AF9F-42AF-8F4F-2914A19891D1}" destId="{ED626DEB-0DCE-49AE-BAA7-91C51654C4B6}" srcOrd="1" destOrd="0" presId="urn:microsoft.com/office/officeart/2018/5/layout/IconCircleLabelList"/>
    <dgm:cxn modelId="{EE77D027-F6F1-4AC0-8E72-E50ACDE32CF0}" type="presParOf" srcId="{813AD9F5-AF9F-42AF-8F4F-2914A19891D1}" destId="{825851FC-308F-4D8C-B0EF-9B36B0DADE05}" srcOrd="2" destOrd="0" presId="urn:microsoft.com/office/officeart/2018/5/layout/IconCircleLabelList"/>
    <dgm:cxn modelId="{79D7FDB7-AF49-4CAC-98C9-B4CE0189D286}" type="presParOf" srcId="{813AD9F5-AF9F-42AF-8F4F-2914A19891D1}" destId="{29AC8C23-834D-4070-A6D4-8E0C02B5B5D7}" srcOrd="3" destOrd="0" presId="urn:microsoft.com/office/officeart/2018/5/layout/IconCircleLabelList"/>
    <dgm:cxn modelId="{FDBB72B3-085D-47A1-AB7A-1A4053EBE360}" type="presParOf" srcId="{139DF10A-29C9-423F-BEAD-CB1B5D1877B8}" destId="{64B26DE1-DA3B-45CE-8FD3-6A5DCDF3FF4B}" srcOrd="1" destOrd="0" presId="urn:microsoft.com/office/officeart/2018/5/layout/IconCircleLabelList"/>
    <dgm:cxn modelId="{917CCD59-B901-4E0E-9E6D-A457172CE2C6}" type="presParOf" srcId="{139DF10A-29C9-423F-BEAD-CB1B5D1877B8}" destId="{6D4C108E-E4A2-41A4-9FA8-1247D3C74E99}" srcOrd="2" destOrd="0" presId="urn:microsoft.com/office/officeart/2018/5/layout/IconCircleLabelList"/>
    <dgm:cxn modelId="{1C90DDA2-73CB-4D65-9AA9-93A08C1C4F21}" type="presParOf" srcId="{6D4C108E-E4A2-41A4-9FA8-1247D3C74E99}" destId="{0830A89E-9A45-47A8-9065-61141356654D}" srcOrd="0" destOrd="0" presId="urn:microsoft.com/office/officeart/2018/5/layout/IconCircleLabelList"/>
    <dgm:cxn modelId="{528122AA-E696-4D1D-ACFB-7AD67DAB2D4C}" type="presParOf" srcId="{6D4C108E-E4A2-41A4-9FA8-1247D3C74E99}" destId="{4F21D9CD-758E-4459-9A64-8F75593A1ADD}" srcOrd="1" destOrd="0" presId="urn:microsoft.com/office/officeart/2018/5/layout/IconCircleLabelList"/>
    <dgm:cxn modelId="{0057C757-106A-42D7-B94B-B96465ABAE2B}" type="presParOf" srcId="{6D4C108E-E4A2-41A4-9FA8-1247D3C74E99}" destId="{4CADEEA1-9A4B-41B8-B73D-FF07086698B4}" srcOrd="2" destOrd="0" presId="urn:microsoft.com/office/officeart/2018/5/layout/IconCircleLabelList"/>
    <dgm:cxn modelId="{87E2D52E-D22E-48D8-89C2-7CCD73E10FEB}" type="presParOf" srcId="{6D4C108E-E4A2-41A4-9FA8-1247D3C74E99}" destId="{5B95D4DF-0BDF-44B7-B4E3-CEEA1173E314}"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8EF356-D4E9-4778-A39F-3282440E4C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B258F7-1878-4423-965E-E733C00B9167}">
      <dgm:prSet custT="1"/>
      <dgm:spPr/>
      <dgm:t>
        <a:bodyPr/>
        <a:lstStyle/>
        <a:p>
          <a:pPr>
            <a:lnSpc>
              <a:spcPct val="100000"/>
            </a:lnSpc>
          </a:pPr>
          <a:r>
            <a:rPr lang="en-US" sz="3200" b="1" dirty="0"/>
            <a:t>Ketha Molina </a:t>
          </a:r>
          <a:r>
            <a:rPr lang="en-US" sz="2000" b="1" dirty="0"/>
            <a:t>SMS ASP CSHO CST  </a:t>
          </a:r>
          <a:endParaRPr lang="en-US" sz="2000" dirty="0"/>
        </a:p>
      </dgm:t>
    </dgm:pt>
    <dgm:pt modelId="{1BAF70AE-AC6C-4BEB-BD55-F47DA903DB1C}" type="parTrans" cxnId="{4C14EC0B-A995-4B60-BD2E-B29A74E4EDC9}">
      <dgm:prSet/>
      <dgm:spPr/>
      <dgm:t>
        <a:bodyPr/>
        <a:lstStyle/>
        <a:p>
          <a:endParaRPr lang="en-US"/>
        </a:p>
      </dgm:t>
    </dgm:pt>
    <dgm:pt modelId="{6394F2B9-CF70-4C4A-8731-49023F19B785}" type="sibTrans" cxnId="{4C14EC0B-A995-4B60-BD2E-B29A74E4EDC9}">
      <dgm:prSet/>
      <dgm:spPr/>
      <dgm:t>
        <a:bodyPr/>
        <a:lstStyle/>
        <a:p>
          <a:endParaRPr lang="en-US"/>
        </a:p>
      </dgm:t>
    </dgm:pt>
    <dgm:pt modelId="{623BEEE1-E5CC-49A5-9C49-8A621B9FB8AF}">
      <dgm:prSet/>
      <dgm:spPr/>
      <dgm:t>
        <a:bodyPr/>
        <a:lstStyle/>
        <a:p>
          <a:pPr>
            <a:lnSpc>
              <a:spcPct val="100000"/>
            </a:lnSpc>
          </a:pPr>
          <a:r>
            <a:rPr lang="en-US" b="1" dirty="0"/>
            <a:t>Sr. Damage Prevention Manager</a:t>
          </a:r>
          <a:endParaRPr lang="en-US" dirty="0"/>
        </a:p>
      </dgm:t>
    </dgm:pt>
    <dgm:pt modelId="{4E8513AB-C260-4E44-9F89-9C6E80670FBD}" type="parTrans" cxnId="{7913FB15-9409-401C-8CF7-A9DA1EE99741}">
      <dgm:prSet/>
      <dgm:spPr/>
      <dgm:t>
        <a:bodyPr/>
        <a:lstStyle/>
        <a:p>
          <a:endParaRPr lang="en-US"/>
        </a:p>
      </dgm:t>
    </dgm:pt>
    <dgm:pt modelId="{4539F242-0CAB-4052-A953-0ECD5882F47E}" type="sibTrans" cxnId="{7913FB15-9409-401C-8CF7-A9DA1EE99741}">
      <dgm:prSet/>
      <dgm:spPr/>
      <dgm:t>
        <a:bodyPr/>
        <a:lstStyle/>
        <a:p>
          <a:endParaRPr lang="en-US"/>
        </a:p>
      </dgm:t>
    </dgm:pt>
    <dgm:pt modelId="{86A6399C-4E34-4AA7-8F78-E65C7D5D9D3C}">
      <dgm:prSet/>
      <dgm:spPr/>
      <dgm:t>
        <a:bodyPr/>
        <a:lstStyle/>
        <a:p>
          <a:pPr>
            <a:lnSpc>
              <a:spcPct val="100000"/>
            </a:lnSpc>
          </a:pPr>
          <a:r>
            <a:rPr lang="en-US" b="1"/>
            <a:t>Panhandle – Permian Basin – Abilene – Wichita Falls</a:t>
          </a:r>
          <a:endParaRPr lang="en-US"/>
        </a:p>
      </dgm:t>
    </dgm:pt>
    <dgm:pt modelId="{42CAF14E-2B94-4911-8A0D-915590A4B321}" type="parTrans" cxnId="{2F4A8DF0-882E-4FE0-8203-141C58AF8C12}">
      <dgm:prSet/>
      <dgm:spPr/>
      <dgm:t>
        <a:bodyPr/>
        <a:lstStyle/>
        <a:p>
          <a:endParaRPr lang="en-US"/>
        </a:p>
      </dgm:t>
    </dgm:pt>
    <dgm:pt modelId="{9C8049BB-A15D-42F7-BCEA-23EE517AEF94}" type="sibTrans" cxnId="{2F4A8DF0-882E-4FE0-8203-141C58AF8C12}">
      <dgm:prSet/>
      <dgm:spPr/>
      <dgm:t>
        <a:bodyPr/>
        <a:lstStyle/>
        <a:p>
          <a:endParaRPr lang="en-US"/>
        </a:p>
      </dgm:t>
    </dgm:pt>
    <dgm:pt modelId="{FAB889C8-F2FA-4B20-8CB7-EE38925076F8}">
      <dgm:prSet custT="1"/>
      <dgm:spPr/>
      <dgm:t>
        <a:bodyPr/>
        <a:lstStyle/>
        <a:p>
          <a:pPr>
            <a:lnSpc>
              <a:spcPct val="100000"/>
            </a:lnSpc>
          </a:pPr>
          <a:r>
            <a:rPr lang="en-US" sz="2800" b="1"/>
            <a:t>Cell: 432-209-9482</a:t>
          </a:r>
          <a:endParaRPr lang="en-US" sz="2800" dirty="0"/>
        </a:p>
      </dgm:t>
    </dgm:pt>
    <dgm:pt modelId="{0DEF62EB-2390-466E-BB66-1E9FA74367FA}" type="parTrans" cxnId="{B00DC825-E81E-47AE-8D33-4752C4D7FFC7}">
      <dgm:prSet/>
      <dgm:spPr/>
      <dgm:t>
        <a:bodyPr/>
        <a:lstStyle/>
        <a:p>
          <a:endParaRPr lang="en-US"/>
        </a:p>
      </dgm:t>
    </dgm:pt>
    <dgm:pt modelId="{E21B0A3F-1142-4EE3-9794-02C72F650C3A}" type="sibTrans" cxnId="{B00DC825-E81E-47AE-8D33-4752C4D7FFC7}">
      <dgm:prSet/>
      <dgm:spPr/>
      <dgm:t>
        <a:bodyPr/>
        <a:lstStyle/>
        <a:p>
          <a:endParaRPr lang="en-US"/>
        </a:p>
      </dgm:t>
    </dgm:pt>
    <dgm:pt modelId="{FA910E24-288A-4F8F-B465-4BAAC382E4E2}">
      <dgm:prSet custT="1"/>
      <dgm:spPr/>
      <dgm:t>
        <a:bodyPr/>
        <a:lstStyle/>
        <a:p>
          <a:pPr>
            <a:lnSpc>
              <a:spcPct val="100000"/>
            </a:lnSpc>
          </a:pPr>
          <a:r>
            <a:rPr lang="en-US" sz="2800" b="1"/>
            <a:t>Email: KethaMolina@Texas811.org</a:t>
          </a:r>
          <a:endParaRPr lang="en-US" sz="2800" dirty="0"/>
        </a:p>
      </dgm:t>
    </dgm:pt>
    <dgm:pt modelId="{1A4F51A1-E498-4739-914B-2181D857EC8D}" type="parTrans" cxnId="{AD6FFE08-4A5E-4C4E-BC33-912BA466C053}">
      <dgm:prSet/>
      <dgm:spPr/>
      <dgm:t>
        <a:bodyPr/>
        <a:lstStyle/>
        <a:p>
          <a:endParaRPr lang="en-US"/>
        </a:p>
      </dgm:t>
    </dgm:pt>
    <dgm:pt modelId="{14F69B08-2E1F-4BED-A720-8B33C42577CB}" type="sibTrans" cxnId="{AD6FFE08-4A5E-4C4E-BC33-912BA466C053}">
      <dgm:prSet/>
      <dgm:spPr/>
      <dgm:t>
        <a:bodyPr/>
        <a:lstStyle/>
        <a:p>
          <a:endParaRPr lang="en-US"/>
        </a:p>
      </dgm:t>
    </dgm:pt>
    <dgm:pt modelId="{9AB55337-4D05-4684-9D33-082C8CBAD0D9}" type="pres">
      <dgm:prSet presAssocID="{C58EF356-D4E9-4778-A39F-3282440E4C53}" presName="root" presStyleCnt="0">
        <dgm:presLayoutVars>
          <dgm:dir/>
          <dgm:resizeHandles val="exact"/>
        </dgm:presLayoutVars>
      </dgm:prSet>
      <dgm:spPr/>
    </dgm:pt>
    <dgm:pt modelId="{D730DE0E-92F0-4947-91D0-4FF50ABF4BF0}" type="pres">
      <dgm:prSet presAssocID="{BDB258F7-1878-4423-965E-E733C00B9167}" presName="compNode" presStyleCnt="0"/>
      <dgm:spPr/>
    </dgm:pt>
    <dgm:pt modelId="{176875EA-0362-41DF-B584-5A299499C6C4}" type="pres">
      <dgm:prSet presAssocID="{BDB258F7-1878-4423-965E-E733C00B9167}" presName="bgRect" presStyleLbl="bgShp" presStyleIdx="0" presStyleCnt="5"/>
      <dgm:spPr/>
    </dgm:pt>
    <dgm:pt modelId="{3565A191-3A9A-4C0F-838C-43D8F6C31914}" type="pres">
      <dgm:prSet presAssocID="{BDB258F7-1878-4423-965E-E733C00B916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FF33E5A-F30B-4664-883C-AD42F296220D}" type="pres">
      <dgm:prSet presAssocID="{BDB258F7-1878-4423-965E-E733C00B9167}" presName="spaceRect" presStyleCnt="0"/>
      <dgm:spPr/>
    </dgm:pt>
    <dgm:pt modelId="{BD47A823-6484-402C-A287-D55A73690CF6}" type="pres">
      <dgm:prSet presAssocID="{BDB258F7-1878-4423-965E-E733C00B9167}" presName="parTx" presStyleLbl="revTx" presStyleIdx="0" presStyleCnt="5">
        <dgm:presLayoutVars>
          <dgm:chMax val="0"/>
          <dgm:chPref val="0"/>
        </dgm:presLayoutVars>
      </dgm:prSet>
      <dgm:spPr/>
    </dgm:pt>
    <dgm:pt modelId="{FE85ED0B-CBA7-4444-B702-5ECD4D2E30C5}" type="pres">
      <dgm:prSet presAssocID="{6394F2B9-CF70-4C4A-8731-49023F19B785}" presName="sibTrans" presStyleCnt="0"/>
      <dgm:spPr/>
    </dgm:pt>
    <dgm:pt modelId="{A017AC2C-91E7-476C-9280-14FAB03D5346}" type="pres">
      <dgm:prSet presAssocID="{623BEEE1-E5CC-49A5-9C49-8A621B9FB8AF}" presName="compNode" presStyleCnt="0"/>
      <dgm:spPr/>
    </dgm:pt>
    <dgm:pt modelId="{0CDBE3A1-515F-4424-BF46-DE2C4B9E5D1A}" type="pres">
      <dgm:prSet presAssocID="{623BEEE1-E5CC-49A5-9C49-8A621B9FB8AF}" presName="bgRect" presStyleLbl="bgShp" presStyleIdx="1" presStyleCnt="5"/>
      <dgm:spPr/>
    </dgm:pt>
    <dgm:pt modelId="{A7883748-1454-4682-AF98-718A58131232}" type="pres">
      <dgm:prSet presAssocID="{623BEEE1-E5CC-49A5-9C49-8A621B9FB8A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00D6E892-140F-460F-8011-7DD99EB8FA71}" type="pres">
      <dgm:prSet presAssocID="{623BEEE1-E5CC-49A5-9C49-8A621B9FB8AF}" presName="spaceRect" presStyleCnt="0"/>
      <dgm:spPr/>
    </dgm:pt>
    <dgm:pt modelId="{E294AA08-D1CF-4CDA-800B-109B8411CC76}" type="pres">
      <dgm:prSet presAssocID="{623BEEE1-E5CC-49A5-9C49-8A621B9FB8AF}" presName="parTx" presStyleLbl="revTx" presStyleIdx="1" presStyleCnt="5">
        <dgm:presLayoutVars>
          <dgm:chMax val="0"/>
          <dgm:chPref val="0"/>
        </dgm:presLayoutVars>
      </dgm:prSet>
      <dgm:spPr/>
    </dgm:pt>
    <dgm:pt modelId="{3C3D60F9-6F74-419E-A577-98866DB30D7F}" type="pres">
      <dgm:prSet presAssocID="{4539F242-0CAB-4052-A953-0ECD5882F47E}" presName="sibTrans" presStyleCnt="0"/>
      <dgm:spPr/>
    </dgm:pt>
    <dgm:pt modelId="{DE028FC0-407C-4392-A54E-5C51102F59BE}" type="pres">
      <dgm:prSet presAssocID="{86A6399C-4E34-4AA7-8F78-E65C7D5D9D3C}" presName="compNode" presStyleCnt="0"/>
      <dgm:spPr/>
    </dgm:pt>
    <dgm:pt modelId="{6B53E53D-9CBE-432F-82FB-FEC512AC07E7}" type="pres">
      <dgm:prSet presAssocID="{86A6399C-4E34-4AA7-8F78-E65C7D5D9D3C}" presName="bgRect" presStyleLbl="bgShp" presStyleIdx="2" presStyleCnt="5"/>
      <dgm:spPr/>
    </dgm:pt>
    <dgm:pt modelId="{97DDBE9E-E4E2-4DB7-87BC-C4C8928CF359}" type="pres">
      <dgm:prSet presAssocID="{86A6399C-4E34-4AA7-8F78-E65C7D5D9D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nyon scene"/>
        </a:ext>
      </dgm:extLst>
    </dgm:pt>
    <dgm:pt modelId="{8E1A443F-2EB5-4512-9481-9651694AB8C1}" type="pres">
      <dgm:prSet presAssocID="{86A6399C-4E34-4AA7-8F78-E65C7D5D9D3C}" presName="spaceRect" presStyleCnt="0"/>
      <dgm:spPr/>
    </dgm:pt>
    <dgm:pt modelId="{CCD44D09-A648-4AA1-8E7B-3E1F0F176134}" type="pres">
      <dgm:prSet presAssocID="{86A6399C-4E34-4AA7-8F78-E65C7D5D9D3C}" presName="parTx" presStyleLbl="revTx" presStyleIdx="2" presStyleCnt="5">
        <dgm:presLayoutVars>
          <dgm:chMax val="0"/>
          <dgm:chPref val="0"/>
        </dgm:presLayoutVars>
      </dgm:prSet>
      <dgm:spPr/>
    </dgm:pt>
    <dgm:pt modelId="{72BC1FE8-085A-4079-BE3D-F14EA0EC06D4}" type="pres">
      <dgm:prSet presAssocID="{9C8049BB-A15D-42F7-BCEA-23EE517AEF94}" presName="sibTrans" presStyleCnt="0"/>
      <dgm:spPr/>
    </dgm:pt>
    <dgm:pt modelId="{549E46D1-ACCA-42DF-97F0-B2B128E5C342}" type="pres">
      <dgm:prSet presAssocID="{FAB889C8-F2FA-4B20-8CB7-EE38925076F8}" presName="compNode" presStyleCnt="0"/>
      <dgm:spPr/>
    </dgm:pt>
    <dgm:pt modelId="{B9F7EB94-0AFE-4773-A587-95BE7296E7DC}" type="pres">
      <dgm:prSet presAssocID="{FAB889C8-F2FA-4B20-8CB7-EE38925076F8}" presName="bgRect" presStyleLbl="bgShp" presStyleIdx="3" presStyleCnt="5"/>
      <dgm:spPr/>
    </dgm:pt>
    <dgm:pt modelId="{D402342C-11B3-442A-88AF-71CC635EC848}" type="pres">
      <dgm:prSet presAssocID="{FAB889C8-F2FA-4B20-8CB7-EE38925076F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B675A802-2E18-466A-A060-77659BF619A7}" type="pres">
      <dgm:prSet presAssocID="{FAB889C8-F2FA-4B20-8CB7-EE38925076F8}" presName="spaceRect" presStyleCnt="0"/>
      <dgm:spPr/>
    </dgm:pt>
    <dgm:pt modelId="{A837A02E-034E-4A0F-ACC3-956208AC852B}" type="pres">
      <dgm:prSet presAssocID="{FAB889C8-F2FA-4B20-8CB7-EE38925076F8}" presName="parTx" presStyleLbl="revTx" presStyleIdx="3" presStyleCnt="5">
        <dgm:presLayoutVars>
          <dgm:chMax val="0"/>
          <dgm:chPref val="0"/>
        </dgm:presLayoutVars>
      </dgm:prSet>
      <dgm:spPr/>
    </dgm:pt>
    <dgm:pt modelId="{39B7C6CC-931C-45CA-B09F-C24A03A4A9B3}" type="pres">
      <dgm:prSet presAssocID="{E21B0A3F-1142-4EE3-9794-02C72F650C3A}" presName="sibTrans" presStyleCnt="0"/>
      <dgm:spPr/>
    </dgm:pt>
    <dgm:pt modelId="{97DA353E-F7B6-4E1B-AC4A-296CB87716DA}" type="pres">
      <dgm:prSet presAssocID="{FA910E24-288A-4F8F-B465-4BAAC382E4E2}" presName="compNode" presStyleCnt="0"/>
      <dgm:spPr/>
    </dgm:pt>
    <dgm:pt modelId="{FC1EC397-C2A3-4941-82F9-58DFEC675BC2}" type="pres">
      <dgm:prSet presAssocID="{FA910E24-288A-4F8F-B465-4BAAC382E4E2}" presName="bgRect" presStyleLbl="bgShp" presStyleIdx="4" presStyleCnt="5"/>
      <dgm:spPr/>
    </dgm:pt>
    <dgm:pt modelId="{28F72EB3-A81F-4009-8665-1333C456B8B0}" type="pres">
      <dgm:prSet presAssocID="{FA910E24-288A-4F8F-B465-4BAAC382E4E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nd"/>
        </a:ext>
      </dgm:extLst>
    </dgm:pt>
    <dgm:pt modelId="{36B8358B-E44D-4CC0-9BCB-98361488F64B}" type="pres">
      <dgm:prSet presAssocID="{FA910E24-288A-4F8F-B465-4BAAC382E4E2}" presName="spaceRect" presStyleCnt="0"/>
      <dgm:spPr/>
    </dgm:pt>
    <dgm:pt modelId="{6AFD5D19-3C78-4D17-A05C-23432B680F0E}" type="pres">
      <dgm:prSet presAssocID="{FA910E24-288A-4F8F-B465-4BAAC382E4E2}" presName="parTx" presStyleLbl="revTx" presStyleIdx="4" presStyleCnt="5">
        <dgm:presLayoutVars>
          <dgm:chMax val="0"/>
          <dgm:chPref val="0"/>
        </dgm:presLayoutVars>
      </dgm:prSet>
      <dgm:spPr/>
    </dgm:pt>
  </dgm:ptLst>
  <dgm:cxnLst>
    <dgm:cxn modelId="{AD6FFE08-4A5E-4C4E-BC33-912BA466C053}" srcId="{C58EF356-D4E9-4778-A39F-3282440E4C53}" destId="{FA910E24-288A-4F8F-B465-4BAAC382E4E2}" srcOrd="4" destOrd="0" parTransId="{1A4F51A1-E498-4739-914B-2181D857EC8D}" sibTransId="{14F69B08-2E1F-4BED-A720-8B33C42577CB}"/>
    <dgm:cxn modelId="{4C14EC0B-A995-4B60-BD2E-B29A74E4EDC9}" srcId="{C58EF356-D4E9-4778-A39F-3282440E4C53}" destId="{BDB258F7-1878-4423-965E-E733C00B9167}" srcOrd="0" destOrd="0" parTransId="{1BAF70AE-AC6C-4BEB-BD55-F47DA903DB1C}" sibTransId="{6394F2B9-CF70-4C4A-8731-49023F19B785}"/>
    <dgm:cxn modelId="{7913FB15-9409-401C-8CF7-A9DA1EE99741}" srcId="{C58EF356-D4E9-4778-A39F-3282440E4C53}" destId="{623BEEE1-E5CC-49A5-9C49-8A621B9FB8AF}" srcOrd="1" destOrd="0" parTransId="{4E8513AB-C260-4E44-9F89-9C6E80670FBD}" sibTransId="{4539F242-0CAB-4052-A953-0ECD5882F47E}"/>
    <dgm:cxn modelId="{B00DC825-E81E-47AE-8D33-4752C4D7FFC7}" srcId="{C58EF356-D4E9-4778-A39F-3282440E4C53}" destId="{FAB889C8-F2FA-4B20-8CB7-EE38925076F8}" srcOrd="3" destOrd="0" parTransId="{0DEF62EB-2390-466E-BB66-1E9FA74367FA}" sibTransId="{E21B0A3F-1142-4EE3-9794-02C72F650C3A}"/>
    <dgm:cxn modelId="{FADAEC29-6832-44F1-AB9D-B9C9B412B696}" type="presOf" srcId="{FAB889C8-F2FA-4B20-8CB7-EE38925076F8}" destId="{A837A02E-034E-4A0F-ACC3-956208AC852B}" srcOrd="0" destOrd="0" presId="urn:microsoft.com/office/officeart/2018/2/layout/IconVerticalSolidList"/>
    <dgm:cxn modelId="{6C676243-316D-4649-A40C-B7FB13AE08E3}" type="presOf" srcId="{86A6399C-4E34-4AA7-8F78-E65C7D5D9D3C}" destId="{CCD44D09-A648-4AA1-8E7B-3E1F0F176134}" srcOrd="0" destOrd="0" presId="urn:microsoft.com/office/officeart/2018/2/layout/IconVerticalSolidList"/>
    <dgm:cxn modelId="{76314D97-E8BE-498E-830B-B37AC49270EB}" type="presOf" srcId="{C58EF356-D4E9-4778-A39F-3282440E4C53}" destId="{9AB55337-4D05-4684-9D33-082C8CBAD0D9}" srcOrd="0" destOrd="0" presId="urn:microsoft.com/office/officeart/2018/2/layout/IconVerticalSolidList"/>
    <dgm:cxn modelId="{DF4510DC-7879-48DE-A977-102549F1ED4A}" type="presOf" srcId="{FA910E24-288A-4F8F-B465-4BAAC382E4E2}" destId="{6AFD5D19-3C78-4D17-A05C-23432B680F0E}" srcOrd="0" destOrd="0" presId="urn:microsoft.com/office/officeart/2018/2/layout/IconVerticalSolidList"/>
    <dgm:cxn modelId="{CD3FA8DD-4236-4679-8398-9E41C237D5A8}" type="presOf" srcId="{623BEEE1-E5CC-49A5-9C49-8A621B9FB8AF}" destId="{E294AA08-D1CF-4CDA-800B-109B8411CC76}" srcOrd="0" destOrd="0" presId="urn:microsoft.com/office/officeart/2018/2/layout/IconVerticalSolidList"/>
    <dgm:cxn modelId="{8D7F0CED-453F-4E2A-AF1E-CB53216702BB}" type="presOf" srcId="{BDB258F7-1878-4423-965E-E733C00B9167}" destId="{BD47A823-6484-402C-A287-D55A73690CF6}" srcOrd="0" destOrd="0" presId="urn:microsoft.com/office/officeart/2018/2/layout/IconVerticalSolidList"/>
    <dgm:cxn modelId="{2F4A8DF0-882E-4FE0-8203-141C58AF8C12}" srcId="{C58EF356-D4E9-4778-A39F-3282440E4C53}" destId="{86A6399C-4E34-4AA7-8F78-E65C7D5D9D3C}" srcOrd="2" destOrd="0" parTransId="{42CAF14E-2B94-4911-8A0D-915590A4B321}" sibTransId="{9C8049BB-A15D-42F7-BCEA-23EE517AEF94}"/>
    <dgm:cxn modelId="{B8D3CC05-CED3-4053-91A4-1800242598B2}" type="presParOf" srcId="{9AB55337-4D05-4684-9D33-082C8CBAD0D9}" destId="{D730DE0E-92F0-4947-91D0-4FF50ABF4BF0}" srcOrd="0" destOrd="0" presId="urn:microsoft.com/office/officeart/2018/2/layout/IconVerticalSolidList"/>
    <dgm:cxn modelId="{9F91BBB6-0F90-4D30-A61E-00096B1E65AB}" type="presParOf" srcId="{D730DE0E-92F0-4947-91D0-4FF50ABF4BF0}" destId="{176875EA-0362-41DF-B584-5A299499C6C4}" srcOrd="0" destOrd="0" presId="urn:microsoft.com/office/officeart/2018/2/layout/IconVerticalSolidList"/>
    <dgm:cxn modelId="{973E824C-B43A-4B49-B562-BAF2954FF6E4}" type="presParOf" srcId="{D730DE0E-92F0-4947-91D0-4FF50ABF4BF0}" destId="{3565A191-3A9A-4C0F-838C-43D8F6C31914}" srcOrd="1" destOrd="0" presId="urn:microsoft.com/office/officeart/2018/2/layout/IconVerticalSolidList"/>
    <dgm:cxn modelId="{AE6B522E-81C2-4F2A-8D02-3705DFDE9158}" type="presParOf" srcId="{D730DE0E-92F0-4947-91D0-4FF50ABF4BF0}" destId="{DFF33E5A-F30B-4664-883C-AD42F296220D}" srcOrd="2" destOrd="0" presId="urn:microsoft.com/office/officeart/2018/2/layout/IconVerticalSolidList"/>
    <dgm:cxn modelId="{BECC78CA-6DBF-4BE4-9B8C-0B52595369EE}" type="presParOf" srcId="{D730DE0E-92F0-4947-91D0-4FF50ABF4BF0}" destId="{BD47A823-6484-402C-A287-D55A73690CF6}" srcOrd="3" destOrd="0" presId="urn:microsoft.com/office/officeart/2018/2/layout/IconVerticalSolidList"/>
    <dgm:cxn modelId="{D2AAA004-40F6-4469-8A02-4A93BFAEC0CE}" type="presParOf" srcId="{9AB55337-4D05-4684-9D33-082C8CBAD0D9}" destId="{FE85ED0B-CBA7-4444-B702-5ECD4D2E30C5}" srcOrd="1" destOrd="0" presId="urn:microsoft.com/office/officeart/2018/2/layout/IconVerticalSolidList"/>
    <dgm:cxn modelId="{6D3A7409-836A-4776-8651-110599B63754}" type="presParOf" srcId="{9AB55337-4D05-4684-9D33-082C8CBAD0D9}" destId="{A017AC2C-91E7-476C-9280-14FAB03D5346}" srcOrd="2" destOrd="0" presId="urn:microsoft.com/office/officeart/2018/2/layout/IconVerticalSolidList"/>
    <dgm:cxn modelId="{8059C5A7-0D42-402B-BC42-E9E28646B90F}" type="presParOf" srcId="{A017AC2C-91E7-476C-9280-14FAB03D5346}" destId="{0CDBE3A1-515F-4424-BF46-DE2C4B9E5D1A}" srcOrd="0" destOrd="0" presId="urn:microsoft.com/office/officeart/2018/2/layout/IconVerticalSolidList"/>
    <dgm:cxn modelId="{6615C184-1677-4C7B-8163-C76F7770ED48}" type="presParOf" srcId="{A017AC2C-91E7-476C-9280-14FAB03D5346}" destId="{A7883748-1454-4682-AF98-718A58131232}" srcOrd="1" destOrd="0" presId="urn:microsoft.com/office/officeart/2018/2/layout/IconVerticalSolidList"/>
    <dgm:cxn modelId="{2FF2BB0F-B43A-437A-AF20-246200D33AC3}" type="presParOf" srcId="{A017AC2C-91E7-476C-9280-14FAB03D5346}" destId="{00D6E892-140F-460F-8011-7DD99EB8FA71}" srcOrd="2" destOrd="0" presId="urn:microsoft.com/office/officeart/2018/2/layout/IconVerticalSolidList"/>
    <dgm:cxn modelId="{84258EAA-62D8-45BA-9D08-2D8535B2F0F0}" type="presParOf" srcId="{A017AC2C-91E7-476C-9280-14FAB03D5346}" destId="{E294AA08-D1CF-4CDA-800B-109B8411CC76}" srcOrd="3" destOrd="0" presId="urn:microsoft.com/office/officeart/2018/2/layout/IconVerticalSolidList"/>
    <dgm:cxn modelId="{505C854A-2499-4688-8D8A-C31A268E0226}" type="presParOf" srcId="{9AB55337-4D05-4684-9D33-082C8CBAD0D9}" destId="{3C3D60F9-6F74-419E-A577-98866DB30D7F}" srcOrd="3" destOrd="0" presId="urn:microsoft.com/office/officeart/2018/2/layout/IconVerticalSolidList"/>
    <dgm:cxn modelId="{3ED202D6-57EF-42D9-AE19-18A31B184D6F}" type="presParOf" srcId="{9AB55337-4D05-4684-9D33-082C8CBAD0D9}" destId="{DE028FC0-407C-4392-A54E-5C51102F59BE}" srcOrd="4" destOrd="0" presId="urn:microsoft.com/office/officeart/2018/2/layout/IconVerticalSolidList"/>
    <dgm:cxn modelId="{3806124E-363B-4124-894F-E09F4E98C383}" type="presParOf" srcId="{DE028FC0-407C-4392-A54E-5C51102F59BE}" destId="{6B53E53D-9CBE-432F-82FB-FEC512AC07E7}" srcOrd="0" destOrd="0" presId="urn:microsoft.com/office/officeart/2018/2/layout/IconVerticalSolidList"/>
    <dgm:cxn modelId="{35A562EB-75CF-4E82-B81F-8D5B6E113629}" type="presParOf" srcId="{DE028FC0-407C-4392-A54E-5C51102F59BE}" destId="{97DDBE9E-E4E2-4DB7-87BC-C4C8928CF359}" srcOrd="1" destOrd="0" presId="urn:microsoft.com/office/officeart/2018/2/layout/IconVerticalSolidList"/>
    <dgm:cxn modelId="{4A1C52F4-3E5C-4D5B-9367-2D2B1EB965C2}" type="presParOf" srcId="{DE028FC0-407C-4392-A54E-5C51102F59BE}" destId="{8E1A443F-2EB5-4512-9481-9651694AB8C1}" srcOrd="2" destOrd="0" presId="urn:microsoft.com/office/officeart/2018/2/layout/IconVerticalSolidList"/>
    <dgm:cxn modelId="{CA577096-301F-4AFB-A9D8-384CAF5379F6}" type="presParOf" srcId="{DE028FC0-407C-4392-A54E-5C51102F59BE}" destId="{CCD44D09-A648-4AA1-8E7B-3E1F0F176134}" srcOrd="3" destOrd="0" presId="urn:microsoft.com/office/officeart/2018/2/layout/IconVerticalSolidList"/>
    <dgm:cxn modelId="{09F5AE18-33D0-47EB-9D88-536199F2C3ED}" type="presParOf" srcId="{9AB55337-4D05-4684-9D33-082C8CBAD0D9}" destId="{72BC1FE8-085A-4079-BE3D-F14EA0EC06D4}" srcOrd="5" destOrd="0" presId="urn:microsoft.com/office/officeart/2018/2/layout/IconVerticalSolidList"/>
    <dgm:cxn modelId="{7C7583C7-0C92-49E7-81E3-C8258E9BC2A9}" type="presParOf" srcId="{9AB55337-4D05-4684-9D33-082C8CBAD0D9}" destId="{549E46D1-ACCA-42DF-97F0-B2B128E5C342}" srcOrd="6" destOrd="0" presId="urn:microsoft.com/office/officeart/2018/2/layout/IconVerticalSolidList"/>
    <dgm:cxn modelId="{6B57DF1C-4B81-4B1D-A3F2-BC0B85EB7336}" type="presParOf" srcId="{549E46D1-ACCA-42DF-97F0-B2B128E5C342}" destId="{B9F7EB94-0AFE-4773-A587-95BE7296E7DC}" srcOrd="0" destOrd="0" presId="urn:microsoft.com/office/officeart/2018/2/layout/IconVerticalSolidList"/>
    <dgm:cxn modelId="{59CB9842-0577-488B-BEC7-CB32C5932918}" type="presParOf" srcId="{549E46D1-ACCA-42DF-97F0-B2B128E5C342}" destId="{D402342C-11B3-442A-88AF-71CC635EC848}" srcOrd="1" destOrd="0" presId="urn:microsoft.com/office/officeart/2018/2/layout/IconVerticalSolidList"/>
    <dgm:cxn modelId="{95ECA4BA-A120-4E73-8E0C-C2BD2FBD8995}" type="presParOf" srcId="{549E46D1-ACCA-42DF-97F0-B2B128E5C342}" destId="{B675A802-2E18-466A-A060-77659BF619A7}" srcOrd="2" destOrd="0" presId="urn:microsoft.com/office/officeart/2018/2/layout/IconVerticalSolidList"/>
    <dgm:cxn modelId="{3641CE51-BE45-4A07-8475-EA1BED60E360}" type="presParOf" srcId="{549E46D1-ACCA-42DF-97F0-B2B128E5C342}" destId="{A837A02E-034E-4A0F-ACC3-956208AC852B}" srcOrd="3" destOrd="0" presId="urn:microsoft.com/office/officeart/2018/2/layout/IconVerticalSolidList"/>
    <dgm:cxn modelId="{DB7B6786-B758-417A-82EB-47EC044F44A0}" type="presParOf" srcId="{9AB55337-4D05-4684-9D33-082C8CBAD0D9}" destId="{39B7C6CC-931C-45CA-B09F-C24A03A4A9B3}" srcOrd="7" destOrd="0" presId="urn:microsoft.com/office/officeart/2018/2/layout/IconVerticalSolidList"/>
    <dgm:cxn modelId="{31D13F0D-A361-4442-95E0-CE10C42C251B}" type="presParOf" srcId="{9AB55337-4D05-4684-9D33-082C8CBAD0D9}" destId="{97DA353E-F7B6-4E1B-AC4A-296CB87716DA}" srcOrd="8" destOrd="0" presId="urn:microsoft.com/office/officeart/2018/2/layout/IconVerticalSolidList"/>
    <dgm:cxn modelId="{9FE90A5D-61F4-4D94-AB1E-8A74AC76F702}" type="presParOf" srcId="{97DA353E-F7B6-4E1B-AC4A-296CB87716DA}" destId="{FC1EC397-C2A3-4941-82F9-58DFEC675BC2}" srcOrd="0" destOrd="0" presId="urn:microsoft.com/office/officeart/2018/2/layout/IconVerticalSolidList"/>
    <dgm:cxn modelId="{707B78A7-B35C-444D-A973-E65D3903DAA4}" type="presParOf" srcId="{97DA353E-F7B6-4E1B-AC4A-296CB87716DA}" destId="{28F72EB3-A81F-4009-8665-1333C456B8B0}" srcOrd="1" destOrd="0" presId="urn:microsoft.com/office/officeart/2018/2/layout/IconVerticalSolidList"/>
    <dgm:cxn modelId="{B9DD3A93-2FA9-4C14-B391-87BCDEDFB2F3}" type="presParOf" srcId="{97DA353E-F7B6-4E1B-AC4A-296CB87716DA}" destId="{36B8358B-E44D-4CC0-9BCB-98361488F64B}" srcOrd="2" destOrd="0" presId="urn:microsoft.com/office/officeart/2018/2/layout/IconVerticalSolidList"/>
    <dgm:cxn modelId="{A5E405E9-4523-4A2D-BB29-3B0100D07499}" type="presParOf" srcId="{97DA353E-F7B6-4E1B-AC4A-296CB87716DA}" destId="{6AFD5D19-3C78-4D17-A05C-23432B680F0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E6872-966A-4583-98F2-B4C30ABBF987}">
      <dsp:nvSpPr>
        <dsp:cNvPr id="0" name=""/>
        <dsp:cNvSpPr/>
      </dsp:nvSpPr>
      <dsp:spPr>
        <a:xfrm>
          <a:off x="0" y="393191"/>
          <a:ext cx="11911976" cy="7258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E7413-EA8F-4BFD-A1C6-7550466B3C60}">
      <dsp:nvSpPr>
        <dsp:cNvPr id="0" name=""/>
        <dsp:cNvSpPr/>
      </dsp:nvSpPr>
      <dsp:spPr>
        <a:xfrm>
          <a:off x="219582" y="556517"/>
          <a:ext cx="399241" cy="399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85136-7B77-449C-9B32-EBEB9258E92D}">
      <dsp:nvSpPr>
        <dsp:cNvPr id="0" name=""/>
        <dsp:cNvSpPr/>
      </dsp:nvSpPr>
      <dsp:spPr>
        <a:xfrm>
          <a:off x="838406" y="393191"/>
          <a:ext cx="11073569" cy="725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24" tIns="76824" rIns="76824" bIns="76824" numCol="1" spcCol="1270" anchor="ctr" anchorCtr="0">
          <a:noAutofit/>
        </a:bodyPr>
        <a:lstStyle/>
        <a:p>
          <a:pPr marL="0" lvl="0" indent="0" algn="l" defTabSz="1111250">
            <a:lnSpc>
              <a:spcPct val="100000"/>
            </a:lnSpc>
            <a:spcBef>
              <a:spcPct val="0"/>
            </a:spcBef>
            <a:spcAft>
              <a:spcPct val="35000"/>
            </a:spcAft>
            <a:buNone/>
          </a:pPr>
          <a:r>
            <a:rPr lang="en-US" sz="2500" b="1" kern="1200"/>
            <a:t>Chapter 251-Underground Facility Damage Prevention Safety Act </a:t>
          </a:r>
          <a:endParaRPr lang="en-US" sz="2500" kern="1200"/>
        </a:p>
      </dsp:txBody>
      <dsp:txXfrm>
        <a:off x="838406" y="393191"/>
        <a:ext cx="11073569" cy="725892"/>
      </dsp:txXfrm>
    </dsp:sp>
    <dsp:sp modelId="{F570B68F-47CF-4718-B5B3-2DC5B4C3BC92}">
      <dsp:nvSpPr>
        <dsp:cNvPr id="0" name=""/>
        <dsp:cNvSpPr/>
      </dsp:nvSpPr>
      <dsp:spPr>
        <a:xfrm>
          <a:off x="0" y="1300558"/>
          <a:ext cx="11911976" cy="7258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8CF15-8513-401E-896A-0150909039B9}">
      <dsp:nvSpPr>
        <dsp:cNvPr id="0" name=""/>
        <dsp:cNvSpPr/>
      </dsp:nvSpPr>
      <dsp:spPr>
        <a:xfrm>
          <a:off x="219582" y="1463884"/>
          <a:ext cx="399241" cy="399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E26B0-3107-4605-BBE5-20FAA051351B}">
      <dsp:nvSpPr>
        <dsp:cNvPr id="0" name=""/>
        <dsp:cNvSpPr/>
      </dsp:nvSpPr>
      <dsp:spPr>
        <a:xfrm>
          <a:off x="838406" y="1300558"/>
          <a:ext cx="11073569" cy="725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24" tIns="76824" rIns="76824" bIns="76824" numCol="1" spcCol="1270" anchor="ctr" anchorCtr="0">
          <a:noAutofit/>
        </a:bodyPr>
        <a:lstStyle/>
        <a:p>
          <a:pPr marL="0" lvl="0" indent="0" algn="l" defTabSz="1111250">
            <a:lnSpc>
              <a:spcPct val="100000"/>
            </a:lnSpc>
            <a:spcBef>
              <a:spcPct val="0"/>
            </a:spcBef>
            <a:spcAft>
              <a:spcPct val="35000"/>
            </a:spcAft>
            <a:buNone/>
          </a:pPr>
          <a:r>
            <a:rPr lang="en-US" sz="2500" b="1" kern="1200"/>
            <a:t>RRC Chapter 18-Texas Administrative Code </a:t>
          </a:r>
          <a:endParaRPr lang="en-US" sz="2500" kern="1200"/>
        </a:p>
      </dsp:txBody>
      <dsp:txXfrm>
        <a:off x="838406" y="1300558"/>
        <a:ext cx="11073569" cy="72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84F93-500E-489F-B766-0ED34F674792}">
      <dsp:nvSpPr>
        <dsp:cNvPr id="0" name=""/>
        <dsp:cNvSpPr/>
      </dsp:nvSpPr>
      <dsp:spPr>
        <a:xfrm>
          <a:off x="0" y="1961"/>
          <a:ext cx="1150218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54E99-D1A4-4417-80E1-92F0EFA81CF1}">
      <dsp:nvSpPr>
        <dsp:cNvPr id="0" name=""/>
        <dsp:cNvSpPr/>
      </dsp:nvSpPr>
      <dsp:spPr>
        <a:xfrm>
          <a:off x="0" y="1961"/>
          <a:ext cx="8577596" cy="92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u="sng" kern="1200" dirty="0">
              <a:solidFill>
                <a:schemeClr val="accent1">
                  <a:lumMod val="75000"/>
                </a:schemeClr>
              </a:solidFill>
            </a:rPr>
            <a:t>Class A underground facility </a:t>
          </a:r>
          <a:endParaRPr lang="en-US" sz="2600" kern="1200" dirty="0">
            <a:solidFill>
              <a:schemeClr val="accent1">
                <a:lumMod val="75000"/>
              </a:schemeClr>
            </a:solidFill>
          </a:endParaRPr>
        </a:p>
      </dsp:txBody>
      <dsp:txXfrm>
        <a:off x="0" y="1961"/>
        <a:ext cx="8577596" cy="924794"/>
      </dsp:txXfrm>
    </dsp:sp>
    <dsp:sp modelId="{CB5BF38D-1615-4D05-B96D-4168DADFC098}">
      <dsp:nvSpPr>
        <dsp:cNvPr id="0" name=""/>
        <dsp:cNvSpPr/>
      </dsp:nvSpPr>
      <dsp:spPr>
        <a:xfrm>
          <a:off x="0" y="926756"/>
          <a:ext cx="1150218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C6595-E62E-4BE6-B596-77773E5926EC}">
      <dsp:nvSpPr>
        <dsp:cNvPr id="0" name=""/>
        <dsp:cNvSpPr/>
      </dsp:nvSpPr>
      <dsp:spPr>
        <a:xfrm>
          <a:off x="0" y="926756"/>
          <a:ext cx="2523447" cy="419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An underground facility that is used to produce, store, convey, transmit, or distribute:</a:t>
          </a:r>
        </a:p>
      </dsp:txBody>
      <dsp:txXfrm>
        <a:off x="0" y="926756"/>
        <a:ext cx="2523447" cy="4198603"/>
      </dsp:txXfrm>
    </dsp:sp>
    <dsp:sp modelId="{3AF1E220-4B98-4A2D-9AB9-190F917CECFB}">
      <dsp:nvSpPr>
        <dsp:cNvPr id="0" name=""/>
        <dsp:cNvSpPr/>
      </dsp:nvSpPr>
      <dsp:spPr>
        <a:xfrm>
          <a:off x="2691599" y="961033"/>
          <a:ext cx="8799960" cy="68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Electrical Energy</a:t>
          </a:r>
        </a:p>
      </dsp:txBody>
      <dsp:txXfrm>
        <a:off x="2691599" y="961033"/>
        <a:ext cx="8799960" cy="685534"/>
      </dsp:txXfrm>
    </dsp:sp>
    <dsp:sp modelId="{CFBD005E-002B-4DF0-961C-18D1D2EB1C49}">
      <dsp:nvSpPr>
        <dsp:cNvPr id="0" name=""/>
        <dsp:cNvSpPr/>
      </dsp:nvSpPr>
      <dsp:spPr>
        <a:xfrm>
          <a:off x="2523447" y="1646567"/>
          <a:ext cx="896811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A26E3-CFC0-4ABB-9F74-3D8E09D33822}">
      <dsp:nvSpPr>
        <dsp:cNvPr id="0" name=""/>
        <dsp:cNvSpPr/>
      </dsp:nvSpPr>
      <dsp:spPr>
        <a:xfrm>
          <a:off x="2691599" y="1680844"/>
          <a:ext cx="8799960" cy="68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Natural or synthetic gas</a:t>
          </a:r>
        </a:p>
      </dsp:txBody>
      <dsp:txXfrm>
        <a:off x="2691599" y="1680844"/>
        <a:ext cx="8799960" cy="685534"/>
      </dsp:txXfrm>
    </dsp:sp>
    <dsp:sp modelId="{3FB1438F-0161-40F6-BFCB-8234E0C3E909}">
      <dsp:nvSpPr>
        <dsp:cNvPr id="0" name=""/>
        <dsp:cNvSpPr/>
      </dsp:nvSpPr>
      <dsp:spPr>
        <a:xfrm>
          <a:off x="2523447" y="2366379"/>
          <a:ext cx="896811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7F4F5-C5C9-463A-8206-D4D46F6D5660}">
      <dsp:nvSpPr>
        <dsp:cNvPr id="0" name=""/>
        <dsp:cNvSpPr/>
      </dsp:nvSpPr>
      <dsp:spPr>
        <a:xfrm>
          <a:off x="2691599" y="2400656"/>
          <a:ext cx="8799960" cy="68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Petroleum or petroleum products</a:t>
          </a:r>
        </a:p>
      </dsp:txBody>
      <dsp:txXfrm>
        <a:off x="2691599" y="2400656"/>
        <a:ext cx="8799960" cy="685534"/>
      </dsp:txXfrm>
    </dsp:sp>
    <dsp:sp modelId="{B45C24DB-98F6-4CF5-A600-592873624B2D}">
      <dsp:nvSpPr>
        <dsp:cNvPr id="0" name=""/>
        <dsp:cNvSpPr/>
      </dsp:nvSpPr>
      <dsp:spPr>
        <a:xfrm>
          <a:off x="2523447" y="3086190"/>
          <a:ext cx="896811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0359B8-A916-48BD-9B09-BDE8071ECE73}">
      <dsp:nvSpPr>
        <dsp:cNvPr id="0" name=""/>
        <dsp:cNvSpPr/>
      </dsp:nvSpPr>
      <dsp:spPr>
        <a:xfrm>
          <a:off x="2691599" y="3120467"/>
          <a:ext cx="8799960" cy="68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Steam</a:t>
          </a:r>
        </a:p>
      </dsp:txBody>
      <dsp:txXfrm>
        <a:off x="2691599" y="3120467"/>
        <a:ext cx="8799960" cy="685534"/>
      </dsp:txXfrm>
    </dsp:sp>
    <dsp:sp modelId="{45E1C6F5-7994-4E3A-B2F2-2E6392E225DD}">
      <dsp:nvSpPr>
        <dsp:cNvPr id="0" name=""/>
        <dsp:cNvSpPr/>
      </dsp:nvSpPr>
      <dsp:spPr>
        <a:xfrm>
          <a:off x="2523447" y="3806001"/>
          <a:ext cx="896811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6A41A-E075-4F70-8CD7-C7D589F0CDB8}">
      <dsp:nvSpPr>
        <dsp:cNvPr id="0" name=""/>
        <dsp:cNvSpPr/>
      </dsp:nvSpPr>
      <dsp:spPr>
        <a:xfrm>
          <a:off x="2691599" y="3840278"/>
          <a:ext cx="8799960" cy="68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Any form of telecommunications service, including voice, data, video, or optical transmission, or cable television service</a:t>
          </a:r>
        </a:p>
      </dsp:txBody>
      <dsp:txXfrm>
        <a:off x="2691599" y="3840278"/>
        <a:ext cx="8799960" cy="685534"/>
      </dsp:txXfrm>
    </dsp:sp>
    <dsp:sp modelId="{A7BDB3F5-F220-4574-A75A-A0FECEDE9AA6}">
      <dsp:nvSpPr>
        <dsp:cNvPr id="0" name=""/>
        <dsp:cNvSpPr/>
      </dsp:nvSpPr>
      <dsp:spPr>
        <a:xfrm>
          <a:off x="2523447" y="4525813"/>
          <a:ext cx="896811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46F65-A5B2-4CE8-8E98-42102F183CEC}">
      <dsp:nvSpPr>
        <dsp:cNvPr id="0" name=""/>
        <dsp:cNvSpPr/>
      </dsp:nvSpPr>
      <dsp:spPr>
        <a:xfrm>
          <a:off x="2691599" y="4560090"/>
          <a:ext cx="8799960" cy="68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Any other liquid, material, or product not defined as a Class B underground facility</a:t>
          </a:r>
        </a:p>
      </dsp:txBody>
      <dsp:txXfrm>
        <a:off x="2691599" y="4560090"/>
        <a:ext cx="8799960" cy="685534"/>
      </dsp:txXfrm>
    </dsp:sp>
    <dsp:sp modelId="{473B0652-63B0-43C3-A99B-8FD397C439AC}">
      <dsp:nvSpPr>
        <dsp:cNvPr id="0" name=""/>
        <dsp:cNvSpPr/>
      </dsp:nvSpPr>
      <dsp:spPr>
        <a:xfrm>
          <a:off x="2523447" y="5245624"/>
          <a:ext cx="896811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6747D-E35B-452E-9B1B-735634C9018A}">
      <dsp:nvSpPr>
        <dsp:cNvPr id="0" name=""/>
        <dsp:cNvSpPr/>
      </dsp:nvSpPr>
      <dsp:spPr>
        <a:xfrm>
          <a:off x="0" y="2167"/>
          <a:ext cx="1100093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245AA-2626-4261-9BC7-43319A82E8EF}">
      <dsp:nvSpPr>
        <dsp:cNvPr id="0" name=""/>
        <dsp:cNvSpPr/>
      </dsp:nvSpPr>
      <dsp:spPr>
        <a:xfrm>
          <a:off x="0" y="2167"/>
          <a:ext cx="8631926" cy="114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1">
                  <a:lumMod val="75000"/>
                </a:schemeClr>
              </a:solidFill>
            </a:rPr>
            <a:t>Class B underground facility </a:t>
          </a:r>
          <a:endParaRPr lang="en-US" sz="2800" kern="1200" dirty="0">
            <a:solidFill>
              <a:schemeClr val="accent1">
                <a:lumMod val="75000"/>
              </a:schemeClr>
            </a:solidFill>
          </a:endParaRPr>
        </a:p>
      </dsp:txBody>
      <dsp:txXfrm>
        <a:off x="0" y="2167"/>
        <a:ext cx="8631926" cy="1146184"/>
      </dsp:txXfrm>
    </dsp:sp>
    <dsp:sp modelId="{7FAEB9AA-0F94-4424-B25D-6CD5D19BEC6B}">
      <dsp:nvSpPr>
        <dsp:cNvPr id="0" name=""/>
        <dsp:cNvSpPr/>
      </dsp:nvSpPr>
      <dsp:spPr>
        <a:xfrm>
          <a:off x="0" y="871616"/>
          <a:ext cx="1100093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B1B2E-08CC-40A0-A8CC-0EEA265BD7CA}">
      <dsp:nvSpPr>
        <dsp:cNvPr id="0" name=""/>
        <dsp:cNvSpPr/>
      </dsp:nvSpPr>
      <dsp:spPr>
        <a:xfrm>
          <a:off x="0" y="1148352"/>
          <a:ext cx="3041793" cy="3469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An underground facility that is used to produce, store, convey, transmit, or distribute:</a:t>
          </a:r>
        </a:p>
      </dsp:txBody>
      <dsp:txXfrm>
        <a:off x="0" y="1148352"/>
        <a:ext cx="3041793" cy="3469606"/>
      </dsp:txXfrm>
    </dsp:sp>
    <dsp:sp modelId="{58FDA5F2-736F-4AC0-8893-CE9BB68D76DB}">
      <dsp:nvSpPr>
        <dsp:cNvPr id="0" name=""/>
        <dsp:cNvSpPr/>
      </dsp:nvSpPr>
      <dsp:spPr>
        <a:xfrm>
          <a:off x="3191015" y="1181049"/>
          <a:ext cx="7809266" cy="6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Water</a:t>
          </a:r>
        </a:p>
      </dsp:txBody>
      <dsp:txXfrm>
        <a:off x="3191015" y="1181049"/>
        <a:ext cx="7809266" cy="653939"/>
      </dsp:txXfrm>
    </dsp:sp>
    <dsp:sp modelId="{5AEFCC04-45DA-47AA-8563-661AF6B0227F}">
      <dsp:nvSpPr>
        <dsp:cNvPr id="0" name=""/>
        <dsp:cNvSpPr/>
      </dsp:nvSpPr>
      <dsp:spPr>
        <a:xfrm>
          <a:off x="3041793" y="1834988"/>
          <a:ext cx="795848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9F663-86AE-4E6B-93F6-64C600B8F651}">
      <dsp:nvSpPr>
        <dsp:cNvPr id="0" name=""/>
        <dsp:cNvSpPr/>
      </dsp:nvSpPr>
      <dsp:spPr>
        <a:xfrm>
          <a:off x="3191015" y="1867685"/>
          <a:ext cx="7809266" cy="6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WasteWater</a:t>
          </a:r>
          <a:endParaRPr lang="en-US" sz="2400" kern="1200" dirty="0"/>
        </a:p>
      </dsp:txBody>
      <dsp:txXfrm>
        <a:off x="3191015" y="1867685"/>
        <a:ext cx="7809266" cy="653939"/>
      </dsp:txXfrm>
    </dsp:sp>
    <dsp:sp modelId="{B5BBBCE7-A2CC-4DD1-AEA2-4146A463628C}">
      <dsp:nvSpPr>
        <dsp:cNvPr id="0" name=""/>
        <dsp:cNvSpPr/>
      </dsp:nvSpPr>
      <dsp:spPr>
        <a:xfrm>
          <a:off x="3041793" y="2521624"/>
          <a:ext cx="795848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9A69F7-4B32-4B68-8B31-AAD6A0D573B1}">
      <dsp:nvSpPr>
        <dsp:cNvPr id="0" name=""/>
        <dsp:cNvSpPr/>
      </dsp:nvSpPr>
      <dsp:spPr>
        <a:xfrm>
          <a:off x="3191015" y="2554321"/>
          <a:ext cx="7809266" cy="6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Slurry</a:t>
          </a:r>
        </a:p>
      </dsp:txBody>
      <dsp:txXfrm>
        <a:off x="3191015" y="2554321"/>
        <a:ext cx="7809266" cy="653939"/>
      </dsp:txXfrm>
    </dsp:sp>
    <dsp:sp modelId="{F6BB2BF7-C5CD-40D6-83CA-87B2FF48267A}">
      <dsp:nvSpPr>
        <dsp:cNvPr id="0" name=""/>
        <dsp:cNvSpPr/>
      </dsp:nvSpPr>
      <dsp:spPr>
        <a:xfrm>
          <a:off x="3041793" y="3208261"/>
          <a:ext cx="795848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2E5ED-CE8F-453F-AE94-0BD35BDF92EA}">
      <dsp:nvSpPr>
        <dsp:cNvPr id="0" name=""/>
        <dsp:cNvSpPr/>
      </dsp:nvSpPr>
      <dsp:spPr>
        <a:xfrm>
          <a:off x="3191015" y="3240958"/>
          <a:ext cx="7809266" cy="6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Class B underground facilities are not required by law to register their lines</a:t>
          </a:r>
        </a:p>
      </dsp:txBody>
      <dsp:txXfrm>
        <a:off x="3191015" y="3240958"/>
        <a:ext cx="7809266" cy="653939"/>
      </dsp:txXfrm>
    </dsp:sp>
    <dsp:sp modelId="{8F3AC3F2-E3DE-4E26-B86E-4749CA0734B8}">
      <dsp:nvSpPr>
        <dsp:cNvPr id="0" name=""/>
        <dsp:cNvSpPr/>
      </dsp:nvSpPr>
      <dsp:spPr>
        <a:xfrm>
          <a:off x="3041793" y="3894897"/>
          <a:ext cx="795848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8D965-7301-4766-88D3-86087D405434}">
      <dsp:nvSpPr>
        <dsp:cNvPr id="0" name=""/>
        <dsp:cNvSpPr/>
      </dsp:nvSpPr>
      <dsp:spPr>
        <a:xfrm>
          <a:off x="3191015" y="3927594"/>
          <a:ext cx="7809266" cy="6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If water or wastewater facilities are not on your ticket, It may be necessary to make a second call</a:t>
          </a:r>
        </a:p>
      </dsp:txBody>
      <dsp:txXfrm>
        <a:off x="3191015" y="3927594"/>
        <a:ext cx="7809266" cy="653939"/>
      </dsp:txXfrm>
    </dsp:sp>
    <dsp:sp modelId="{80409736-901F-4A59-8001-E05486417B24}">
      <dsp:nvSpPr>
        <dsp:cNvPr id="0" name=""/>
        <dsp:cNvSpPr/>
      </dsp:nvSpPr>
      <dsp:spPr>
        <a:xfrm>
          <a:off x="3041793" y="4581534"/>
          <a:ext cx="795848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ABA1E-A5A3-4BA4-9969-029A290765E4}">
      <dsp:nvSpPr>
        <dsp:cNvPr id="0" name=""/>
        <dsp:cNvSpPr/>
      </dsp:nvSpPr>
      <dsp:spPr>
        <a:xfrm>
          <a:off x="664741" y="187633"/>
          <a:ext cx="1921500" cy="19215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26DEB-0DCE-49AE-BAA7-91C51654C4B6}">
      <dsp:nvSpPr>
        <dsp:cNvPr id="0" name=""/>
        <dsp:cNvSpPr/>
      </dsp:nvSpPr>
      <dsp:spPr>
        <a:xfrm>
          <a:off x="1074241" y="597133"/>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AC8C23-834D-4070-A6D4-8E0C02B5B5D7}">
      <dsp:nvSpPr>
        <dsp:cNvPr id="0" name=""/>
        <dsp:cNvSpPr/>
      </dsp:nvSpPr>
      <dsp:spPr>
        <a:xfrm>
          <a:off x="50491" y="2707633"/>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US" sz="4400" b="1" kern="1200"/>
            <a:t>Call 811</a:t>
          </a:r>
          <a:endParaRPr lang="en-US" sz="4400" kern="1200"/>
        </a:p>
      </dsp:txBody>
      <dsp:txXfrm>
        <a:off x="50491" y="2707633"/>
        <a:ext cx="3150000" cy="720000"/>
      </dsp:txXfrm>
    </dsp:sp>
    <dsp:sp modelId="{0830A89E-9A45-47A8-9065-61141356654D}">
      <dsp:nvSpPr>
        <dsp:cNvPr id="0" name=""/>
        <dsp:cNvSpPr/>
      </dsp:nvSpPr>
      <dsp:spPr>
        <a:xfrm>
          <a:off x="4365992" y="187633"/>
          <a:ext cx="1921500" cy="1921500"/>
        </a:xfrm>
        <a:prstGeom prst="ellipse">
          <a:avLst/>
        </a:prstGeom>
        <a:solidFill>
          <a:schemeClr val="accent5">
            <a:hueOff val="20154258"/>
            <a:satOff val="-9417"/>
            <a:lumOff val="-10587"/>
            <a:alphaOff val="0"/>
          </a:schemeClr>
        </a:solidFill>
        <a:ln>
          <a:noFill/>
        </a:ln>
        <a:effectLst/>
      </dsp:spPr>
      <dsp:style>
        <a:lnRef idx="0">
          <a:scrgbClr r="0" g="0" b="0"/>
        </a:lnRef>
        <a:fillRef idx="1">
          <a:scrgbClr r="0" g="0" b="0"/>
        </a:fillRef>
        <a:effectRef idx="0">
          <a:scrgbClr r="0" g="0" b="0"/>
        </a:effectRef>
        <a:fontRef idx="minor"/>
      </dsp:style>
    </dsp:sp>
    <dsp:sp modelId="{4F21D9CD-758E-4459-9A64-8F75593A1ADD}">
      <dsp:nvSpPr>
        <dsp:cNvPr id="0" name=""/>
        <dsp:cNvSpPr/>
      </dsp:nvSpPr>
      <dsp:spPr>
        <a:xfrm>
          <a:off x="4775492" y="597133"/>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95D4DF-0BDF-44B7-B4E3-CEEA1173E314}">
      <dsp:nvSpPr>
        <dsp:cNvPr id="0" name=""/>
        <dsp:cNvSpPr/>
      </dsp:nvSpPr>
      <dsp:spPr>
        <a:xfrm>
          <a:off x="3751742" y="2707633"/>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US" sz="4400" b="1" kern="1200"/>
            <a:t>Click</a:t>
          </a:r>
          <a:endParaRPr lang="en-US" sz="4400" kern="1200"/>
        </a:p>
      </dsp:txBody>
      <dsp:txXfrm>
        <a:off x="3751742" y="2707633"/>
        <a:ext cx="315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875EA-0362-41DF-B584-5A299499C6C4}">
      <dsp:nvSpPr>
        <dsp:cNvPr id="0" name=""/>
        <dsp:cNvSpPr/>
      </dsp:nvSpPr>
      <dsp:spPr>
        <a:xfrm>
          <a:off x="0" y="4318"/>
          <a:ext cx="10255250" cy="502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5A191-3A9A-4C0F-838C-43D8F6C31914}">
      <dsp:nvSpPr>
        <dsp:cNvPr id="0" name=""/>
        <dsp:cNvSpPr/>
      </dsp:nvSpPr>
      <dsp:spPr>
        <a:xfrm>
          <a:off x="152152" y="117489"/>
          <a:ext cx="276910" cy="27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47A823-6484-402C-A287-D55A73690CF6}">
      <dsp:nvSpPr>
        <dsp:cNvPr id="0" name=""/>
        <dsp:cNvSpPr/>
      </dsp:nvSpPr>
      <dsp:spPr>
        <a:xfrm>
          <a:off x="581215" y="4318"/>
          <a:ext cx="9639123" cy="56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86" tIns="59886" rIns="59886" bIns="59886" numCol="1" spcCol="1270" anchor="ctr" anchorCtr="0">
          <a:noAutofit/>
        </a:bodyPr>
        <a:lstStyle/>
        <a:p>
          <a:pPr marL="0" lvl="0" indent="0" algn="l" defTabSz="1422400">
            <a:lnSpc>
              <a:spcPct val="100000"/>
            </a:lnSpc>
            <a:spcBef>
              <a:spcPct val="0"/>
            </a:spcBef>
            <a:spcAft>
              <a:spcPct val="35000"/>
            </a:spcAft>
            <a:buNone/>
          </a:pPr>
          <a:r>
            <a:rPr lang="en-US" sz="3200" b="1" kern="1200" dirty="0"/>
            <a:t>Ketha Molina </a:t>
          </a:r>
          <a:r>
            <a:rPr lang="en-US" sz="2000" b="1" kern="1200" dirty="0"/>
            <a:t>SMS ASP CSHO CST  </a:t>
          </a:r>
          <a:endParaRPr lang="en-US" sz="2000" kern="1200" dirty="0"/>
        </a:p>
      </dsp:txBody>
      <dsp:txXfrm>
        <a:off x="581215" y="4318"/>
        <a:ext cx="9639123" cy="565855"/>
      </dsp:txXfrm>
    </dsp:sp>
    <dsp:sp modelId="{0CDBE3A1-515F-4424-BF46-DE2C4B9E5D1A}">
      <dsp:nvSpPr>
        <dsp:cNvPr id="0" name=""/>
        <dsp:cNvSpPr/>
      </dsp:nvSpPr>
      <dsp:spPr>
        <a:xfrm>
          <a:off x="0" y="711637"/>
          <a:ext cx="10255250" cy="502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83748-1454-4682-AF98-718A58131232}">
      <dsp:nvSpPr>
        <dsp:cNvPr id="0" name=""/>
        <dsp:cNvSpPr/>
      </dsp:nvSpPr>
      <dsp:spPr>
        <a:xfrm>
          <a:off x="152152" y="824808"/>
          <a:ext cx="276910" cy="276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94AA08-D1CF-4CDA-800B-109B8411CC76}">
      <dsp:nvSpPr>
        <dsp:cNvPr id="0" name=""/>
        <dsp:cNvSpPr/>
      </dsp:nvSpPr>
      <dsp:spPr>
        <a:xfrm>
          <a:off x="581215" y="711637"/>
          <a:ext cx="9639123" cy="56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86" tIns="59886" rIns="59886" bIns="59886" numCol="1" spcCol="1270" anchor="ctr" anchorCtr="0">
          <a:noAutofit/>
        </a:bodyPr>
        <a:lstStyle/>
        <a:p>
          <a:pPr marL="0" lvl="0" indent="0" algn="l" defTabSz="844550">
            <a:lnSpc>
              <a:spcPct val="100000"/>
            </a:lnSpc>
            <a:spcBef>
              <a:spcPct val="0"/>
            </a:spcBef>
            <a:spcAft>
              <a:spcPct val="35000"/>
            </a:spcAft>
            <a:buNone/>
          </a:pPr>
          <a:r>
            <a:rPr lang="en-US" sz="1900" b="1" kern="1200" dirty="0"/>
            <a:t>Sr. Damage Prevention Manager</a:t>
          </a:r>
          <a:endParaRPr lang="en-US" sz="1900" kern="1200" dirty="0"/>
        </a:p>
      </dsp:txBody>
      <dsp:txXfrm>
        <a:off x="581215" y="711637"/>
        <a:ext cx="9639123" cy="565855"/>
      </dsp:txXfrm>
    </dsp:sp>
    <dsp:sp modelId="{6B53E53D-9CBE-432F-82FB-FEC512AC07E7}">
      <dsp:nvSpPr>
        <dsp:cNvPr id="0" name=""/>
        <dsp:cNvSpPr/>
      </dsp:nvSpPr>
      <dsp:spPr>
        <a:xfrm>
          <a:off x="0" y="1418956"/>
          <a:ext cx="10255250" cy="502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DBE9E-E4E2-4DB7-87BC-C4C8928CF359}">
      <dsp:nvSpPr>
        <dsp:cNvPr id="0" name=""/>
        <dsp:cNvSpPr/>
      </dsp:nvSpPr>
      <dsp:spPr>
        <a:xfrm>
          <a:off x="152152" y="1532127"/>
          <a:ext cx="276910" cy="276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D44D09-A648-4AA1-8E7B-3E1F0F176134}">
      <dsp:nvSpPr>
        <dsp:cNvPr id="0" name=""/>
        <dsp:cNvSpPr/>
      </dsp:nvSpPr>
      <dsp:spPr>
        <a:xfrm>
          <a:off x="581215" y="1418956"/>
          <a:ext cx="9639123" cy="56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86" tIns="59886" rIns="59886" bIns="59886" numCol="1" spcCol="1270" anchor="ctr" anchorCtr="0">
          <a:noAutofit/>
        </a:bodyPr>
        <a:lstStyle/>
        <a:p>
          <a:pPr marL="0" lvl="0" indent="0" algn="l" defTabSz="844550">
            <a:lnSpc>
              <a:spcPct val="100000"/>
            </a:lnSpc>
            <a:spcBef>
              <a:spcPct val="0"/>
            </a:spcBef>
            <a:spcAft>
              <a:spcPct val="35000"/>
            </a:spcAft>
            <a:buNone/>
          </a:pPr>
          <a:r>
            <a:rPr lang="en-US" sz="1900" b="1" kern="1200"/>
            <a:t>Panhandle – Permian Basin – Abilene – Wichita Falls</a:t>
          </a:r>
          <a:endParaRPr lang="en-US" sz="1900" kern="1200"/>
        </a:p>
      </dsp:txBody>
      <dsp:txXfrm>
        <a:off x="581215" y="1418956"/>
        <a:ext cx="9639123" cy="565855"/>
      </dsp:txXfrm>
    </dsp:sp>
    <dsp:sp modelId="{B9F7EB94-0AFE-4773-A587-95BE7296E7DC}">
      <dsp:nvSpPr>
        <dsp:cNvPr id="0" name=""/>
        <dsp:cNvSpPr/>
      </dsp:nvSpPr>
      <dsp:spPr>
        <a:xfrm>
          <a:off x="0" y="2126275"/>
          <a:ext cx="10255250" cy="502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2342C-11B3-442A-88AF-71CC635EC848}">
      <dsp:nvSpPr>
        <dsp:cNvPr id="0" name=""/>
        <dsp:cNvSpPr/>
      </dsp:nvSpPr>
      <dsp:spPr>
        <a:xfrm>
          <a:off x="152152" y="2239446"/>
          <a:ext cx="276910" cy="276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37A02E-034E-4A0F-ACC3-956208AC852B}">
      <dsp:nvSpPr>
        <dsp:cNvPr id="0" name=""/>
        <dsp:cNvSpPr/>
      </dsp:nvSpPr>
      <dsp:spPr>
        <a:xfrm>
          <a:off x="581215" y="2126275"/>
          <a:ext cx="9639123" cy="56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86" tIns="59886" rIns="59886" bIns="59886" numCol="1" spcCol="1270" anchor="ctr" anchorCtr="0">
          <a:noAutofit/>
        </a:bodyPr>
        <a:lstStyle/>
        <a:p>
          <a:pPr marL="0" lvl="0" indent="0" algn="l" defTabSz="1244600">
            <a:lnSpc>
              <a:spcPct val="100000"/>
            </a:lnSpc>
            <a:spcBef>
              <a:spcPct val="0"/>
            </a:spcBef>
            <a:spcAft>
              <a:spcPct val="35000"/>
            </a:spcAft>
            <a:buNone/>
          </a:pPr>
          <a:r>
            <a:rPr lang="en-US" sz="2800" b="1" kern="1200"/>
            <a:t>Cell: 432-209-9482</a:t>
          </a:r>
          <a:endParaRPr lang="en-US" sz="2800" kern="1200" dirty="0"/>
        </a:p>
      </dsp:txBody>
      <dsp:txXfrm>
        <a:off x="581215" y="2126275"/>
        <a:ext cx="9639123" cy="565855"/>
      </dsp:txXfrm>
    </dsp:sp>
    <dsp:sp modelId="{FC1EC397-C2A3-4941-82F9-58DFEC675BC2}">
      <dsp:nvSpPr>
        <dsp:cNvPr id="0" name=""/>
        <dsp:cNvSpPr/>
      </dsp:nvSpPr>
      <dsp:spPr>
        <a:xfrm>
          <a:off x="0" y="2833594"/>
          <a:ext cx="10255250" cy="502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72EB3-A81F-4009-8665-1333C456B8B0}">
      <dsp:nvSpPr>
        <dsp:cNvPr id="0" name=""/>
        <dsp:cNvSpPr/>
      </dsp:nvSpPr>
      <dsp:spPr>
        <a:xfrm>
          <a:off x="152152" y="2946765"/>
          <a:ext cx="276910" cy="2766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FD5D19-3C78-4D17-A05C-23432B680F0E}">
      <dsp:nvSpPr>
        <dsp:cNvPr id="0" name=""/>
        <dsp:cNvSpPr/>
      </dsp:nvSpPr>
      <dsp:spPr>
        <a:xfrm>
          <a:off x="581215" y="2833594"/>
          <a:ext cx="9639123" cy="56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86" tIns="59886" rIns="59886" bIns="59886" numCol="1" spcCol="1270" anchor="ctr" anchorCtr="0">
          <a:noAutofit/>
        </a:bodyPr>
        <a:lstStyle/>
        <a:p>
          <a:pPr marL="0" lvl="0" indent="0" algn="l" defTabSz="1244600">
            <a:lnSpc>
              <a:spcPct val="100000"/>
            </a:lnSpc>
            <a:spcBef>
              <a:spcPct val="0"/>
            </a:spcBef>
            <a:spcAft>
              <a:spcPct val="35000"/>
            </a:spcAft>
            <a:buNone/>
          </a:pPr>
          <a:r>
            <a:rPr lang="en-US" sz="2800" b="1" kern="1200"/>
            <a:t>Email: KethaMolina@Texas811.org</a:t>
          </a:r>
          <a:endParaRPr lang="en-US" sz="2800" kern="1200" dirty="0"/>
        </a:p>
      </dsp:txBody>
      <dsp:txXfrm>
        <a:off x="581215" y="2833594"/>
        <a:ext cx="9639123" cy="5658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D1A4A-F927-42BB-B23B-B742473B488E}"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2CBA8-0BAE-4619-A16C-09B0028373E3}" type="slidenum">
              <a:rPr lang="en-US" smtClean="0"/>
              <a:t>‹#›</a:t>
            </a:fld>
            <a:endParaRPr lang="en-US"/>
          </a:p>
        </p:txBody>
      </p:sp>
    </p:spTree>
    <p:extLst>
      <p:ext uri="{BB962C8B-B14F-4D97-AF65-F5344CB8AC3E}">
        <p14:creationId xmlns:p14="http://schemas.microsoft.com/office/powerpoint/2010/main" val="368516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arc.org/Government/Local-Government-Services/pdf/Potholing.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softdig.com/blog/air-and-hydro-vacuum-excava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Speaker Bio</a:t>
            </a:r>
          </a:p>
        </p:txBody>
      </p:sp>
      <p:sp>
        <p:nvSpPr>
          <p:cNvPr id="4" name="Slide Number Placeholder 3"/>
          <p:cNvSpPr>
            <a:spLocks noGrp="1"/>
          </p:cNvSpPr>
          <p:nvPr>
            <p:ph type="sldNum" sz="quarter" idx="10"/>
          </p:nvPr>
        </p:nvSpPr>
        <p:spPr/>
        <p:txBody>
          <a:bodyPr/>
          <a:lstStyle/>
          <a:p>
            <a:fld id="{4A5EF8A9-253C-4E6B-AB7D-4286A0AE1038}" type="slidenum">
              <a:rPr lang="en-US" smtClean="0"/>
              <a:t>2</a:t>
            </a:fld>
            <a:endParaRPr lang="en-US"/>
          </a:p>
        </p:txBody>
      </p:sp>
    </p:spTree>
    <p:extLst>
      <p:ext uri="{BB962C8B-B14F-4D97-AF65-F5344CB8AC3E}">
        <p14:creationId xmlns:p14="http://schemas.microsoft.com/office/powerpoint/2010/main" val="293476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12</a:t>
            </a:fld>
            <a:endParaRPr lang="en-US"/>
          </a:p>
        </p:txBody>
      </p:sp>
    </p:spTree>
    <p:extLst>
      <p:ext uri="{BB962C8B-B14F-4D97-AF65-F5344CB8AC3E}">
        <p14:creationId xmlns:p14="http://schemas.microsoft.com/office/powerpoint/2010/main" val="110282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White-lining is the first step to the 811 process and has been proven to reduce unnecessary damages</a:t>
            </a:r>
          </a:p>
          <a:p>
            <a:pPr marL="285750" indent="-28575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White-lining is the term used to describe the process that excavators use to identify the parameters of their proposed excavation prior to requesting an underground facility locate via the 811 notification system.</a:t>
            </a:r>
          </a:p>
          <a:p>
            <a:pPr marL="285750" indent="-28575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White-lining is the practice of marking your route of </a:t>
            </a:r>
            <a:r>
              <a:rPr lang="en-US" b="1" dirty="0">
                <a:solidFill>
                  <a:schemeClr val="bg1"/>
                </a:solidFill>
                <a:latin typeface="Arial" panose="020B0604020202020204" pitchFamily="34" charset="0"/>
                <a:cs typeface="Arial" panose="020B0604020202020204" pitchFamily="34" charset="0"/>
              </a:rPr>
              <a:t>excavation</a:t>
            </a:r>
            <a:r>
              <a:rPr lang="en-US" dirty="0">
                <a:solidFill>
                  <a:schemeClr val="bg1"/>
                </a:solidFill>
                <a:latin typeface="Arial" panose="020B0604020202020204" pitchFamily="34" charset="0"/>
                <a:cs typeface="Arial" panose="020B0604020202020204" pitchFamily="34" charset="0"/>
              </a:rPr>
              <a:t> with “</a:t>
            </a:r>
            <a:r>
              <a:rPr lang="en-US" b="1" dirty="0">
                <a:solidFill>
                  <a:schemeClr val="bg1"/>
                </a:solidFill>
                <a:latin typeface="Arial" panose="020B0604020202020204" pitchFamily="34" charset="0"/>
                <a:cs typeface="Arial" panose="020B0604020202020204" pitchFamily="34" charset="0"/>
              </a:rPr>
              <a:t>white paint</a:t>
            </a:r>
            <a:r>
              <a:rPr lang="en-US" dirty="0">
                <a:solidFill>
                  <a:schemeClr val="bg1"/>
                </a:solidFill>
                <a:latin typeface="Arial" panose="020B0604020202020204" pitchFamily="34" charset="0"/>
                <a:cs typeface="Arial" panose="020B0604020202020204" pitchFamily="34" charset="0"/>
              </a:rPr>
              <a:t>, flags, stakes, or a combination of these to outline the </a:t>
            </a:r>
            <a:r>
              <a:rPr lang="en-US" b="1" dirty="0">
                <a:solidFill>
                  <a:schemeClr val="bg1"/>
                </a:solidFill>
                <a:latin typeface="Arial" panose="020B0604020202020204" pitchFamily="34" charset="0"/>
                <a:cs typeface="Arial" panose="020B0604020202020204" pitchFamily="34" charset="0"/>
              </a:rPr>
              <a:t>dig</a:t>
            </a:r>
            <a:r>
              <a:rPr lang="en-US" dirty="0">
                <a:solidFill>
                  <a:schemeClr val="bg1"/>
                </a:solidFill>
                <a:latin typeface="Arial" panose="020B0604020202020204" pitchFamily="34" charset="0"/>
                <a:cs typeface="Arial" panose="020B0604020202020204" pitchFamily="34" charset="0"/>
              </a:rPr>
              <a:t> site prior to notifying the one call center and before the locator arrives on the job</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13</a:t>
            </a:fld>
            <a:endParaRPr lang="en-US"/>
          </a:p>
        </p:txBody>
      </p:sp>
    </p:spTree>
    <p:extLst>
      <p:ext uri="{BB962C8B-B14F-4D97-AF65-F5344CB8AC3E}">
        <p14:creationId xmlns:p14="http://schemas.microsoft.com/office/powerpoint/2010/main" val="284384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14</a:t>
            </a:fld>
            <a:endParaRPr lang="en-US"/>
          </a:p>
        </p:txBody>
      </p:sp>
    </p:spTree>
    <p:extLst>
      <p:ext uri="{BB962C8B-B14F-4D97-AF65-F5344CB8AC3E}">
        <p14:creationId xmlns:p14="http://schemas.microsoft.com/office/powerpoint/2010/main" val="11989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ways to get your notice of excavation to your states 811 center. You can always</a:t>
            </a:r>
            <a:r>
              <a:rPr lang="en-US" baseline="0" dirty="0"/>
              <a:t> call 811. We are open 24/7 7 days a week and have Spanish speaking DPA’s available at all hours… </a:t>
            </a:r>
          </a:p>
          <a:p>
            <a:r>
              <a:rPr lang="en-US" baseline="0" dirty="0"/>
              <a:t>The faster option is using the Texas811 portal. The average phone call takes 8 minutes. The website locate submission can be processed in half of that time. It gives you access to all of your locate requests submitted. </a:t>
            </a:r>
          </a:p>
          <a:p>
            <a:r>
              <a:rPr lang="en-US" baseline="0" dirty="0"/>
              <a:t>You can issue emergency’s and no-response tickets through the portal as well. </a:t>
            </a:r>
          </a:p>
          <a:p>
            <a:r>
              <a:rPr lang="en-US" baseline="0" dirty="0"/>
              <a:t>Free product… Free training </a:t>
            </a:r>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15</a:t>
            </a:fld>
            <a:endParaRPr lang="en-US"/>
          </a:p>
        </p:txBody>
      </p:sp>
    </p:spTree>
    <p:extLst>
      <p:ext uri="{BB962C8B-B14F-4D97-AF65-F5344CB8AC3E}">
        <p14:creationId xmlns:p14="http://schemas.microsoft.com/office/powerpoint/2010/main" val="14175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A </a:t>
            </a:r>
            <a:r>
              <a:rPr lang="en-US" sz="1200" b="1" u="sng" dirty="0">
                <a:solidFill>
                  <a:schemeClr val="bg1"/>
                </a:solidFill>
              </a:rPr>
              <a:t>Normal ticket </a:t>
            </a:r>
            <a:r>
              <a:rPr lang="en-US" sz="1200" b="1" dirty="0">
                <a:solidFill>
                  <a:schemeClr val="bg1"/>
                </a:solidFill>
              </a:rPr>
              <a:t>requires a two working day notice, excluding weekends and holidays, before work can begin. </a:t>
            </a:r>
          </a:p>
          <a:p>
            <a:r>
              <a:rPr lang="en-US" sz="1200" b="1" dirty="0">
                <a:solidFill>
                  <a:schemeClr val="bg1"/>
                </a:solidFill>
              </a:rPr>
              <a:t>A </a:t>
            </a:r>
            <a:r>
              <a:rPr lang="en-US" sz="1200" b="1" u="sng" dirty="0" err="1">
                <a:solidFill>
                  <a:schemeClr val="bg1"/>
                </a:solidFill>
              </a:rPr>
              <a:t>Digup</a:t>
            </a:r>
            <a:r>
              <a:rPr lang="en-US" sz="1200" b="1" u="sng" dirty="0">
                <a:solidFill>
                  <a:schemeClr val="bg1"/>
                </a:solidFill>
              </a:rPr>
              <a:t> ticket </a:t>
            </a:r>
            <a:r>
              <a:rPr lang="en-US" sz="1200" b="1" dirty="0">
                <a:solidFill>
                  <a:schemeClr val="bg1"/>
                </a:solidFill>
              </a:rPr>
              <a:t>is issued if you expose, cut or hit an underground utility while working. If you hit a gas pipeline, even if it is just a scratch, leave the area immediately. If product is released, once at a safe distance, please call 911, then Texas811. If you make contact with a utility line that is not a gas pipeline, please contact Texas811 immediately so we can notify the utility whose lines are affected. The utilities will come to the site to inspect the damage and make any repairs that may be necessary. </a:t>
            </a:r>
          </a:p>
          <a:p>
            <a:r>
              <a:rPr lang="en-US" sz="1200" b="1" dirty="0">
                <a:solidFill>
                  <a:schemeClr val="bg1"/>
                </a:solidFill>
              </a:rPr>
              <a:t>An </a:t>
            </a:r>
            <a:r>
              <a:rPr lang="en-US" sz="1200" b="1" u="sng" dirty="0">
                <a:solidFill>
                  <a:schemeClr val="bg1"/>
                </a:solidFill>
              </a:rPr>
              <a:t>Emergency ticket </a:t>
            </a:r>
            <a:r>
              <a:rPr lang="en-US" sz="1200" b="1" dirty="0">
                <a:solidFill>
                  <a:schemeClr val="bg1"/>
                </a:solidFill>
              </a:rPr>
              <a:t>is used when the work being done is to repair a situation that is a danger to life, health or property or a situation in which the public need for uninterrupted service and immediate re-establishment of services are interrupted compels immediate action. Penalties may result if non-emergency situations are reported as an emergency. </a:t>
            </a:r>
          </a:p>
          <a:p>
            <a:r>
              <a:rPr lang="en-US" sz="1200" b="1" dirty="0">
                <a:solidFill>
                  <a:schemeClr val="bg1"/>
                </a:solidFill>
              </a:rPr>
              <a:t>An </a:t>
            </a:r>
            <a:r>
              <a:rPr lang="en-US" sz="1200" b="1" u="sng" dirty="0">
                <a:solidFill>
                  <a:schemeClr val="bg1"/>
                </a:solidFill>
              </a:rPr>
              <a:t>Update ticket </a:t>
            </a:r>
            <a:r>
              <a:rPr lang="en-US" sz="1200" b="1" dirty="0">
                <a:solidFill>
                  <a:schemeClr val="bg1"/>
                </a:solidFill>
              </a:rPr>
              <a:t>extends the life of an existing ticket.</a:t>
            </a:r>
          </a:p>
          <a:p>
            <a:r>
              <a:rPr lang="en-US" sz="1200" b="1" dirty="0">
                <a:solidFill>
                  <a:schemeClr val="bg1"/>
                </a:solidFill>
              </a:rPr>
              <a:t>An </a:t>
            </a:r>
            <a:r>
              <a:rPr lang="en-US" sz="1200" b="1" u="sng" dirty="0">
                <a:solidFill>
                  <a:schemeClr val="bg1"/>
                </a:solidFill>
              </a:rPr>
              <a:t>Update/Remark</a:t>
            </a:r>
            <a:r>
              <a:rPr lang="en-US" sz="1200" b="1" dirty="0">
                <a:solidFill>
                  <a:schemeClr val="bg1"/>
                </a:solidFill>
              </a:rPr>
              <a:t> gets the lines remarked. Both Update and Update Remark tickets can be requested during the automated recording when calling or through The Portal online.</a:t>
            </a:r>
          </a:p>
          <a:p>
            <a:r>
              <a:rPr lang="en-US" sz="1200" b="1" dirty="0">
                <a:solidFill>
                  <a:schemeClr val="bg1"/>
                </a:solidFill>
              </a:rPr>
              <a:t>A </a:t>
            </a:r>
            <a:r>
              <a:rPr lang="en-US" sz="1200" b="1" u="sng" dirty="0">
                <a:solidFill>
                  <a:schemeClr val="bg1"/>
                </a:solidFill>
              </a:rPr>
              <a:t>No Response ticket </a:t>
            </a:r>
            <a:r>
              <a:rPr lang="en-US" sz="1200" b="1" dirty="0">
                <a:solidFill>
                  <a:schemeClr val="bg1"/>
                </a:solidFill>
              </a:rPr>
              <a:t>is used when one or more underground utilities on your one call ticket has not responded.</a:t>
            </a:r>
          </a:p>
          <a:p>
            <a:r>
              <a:rPr lang="en-US" sz="1200" b="1" dirty="0">
                <a:solidFill>
                  <a:schemeClr val="bg1"/>
                </a:solidFill>
              </a:rPr>
              <a:t>A </a:t>
            </a:r>
            <a:r>
              <a:rPr lang="en-US" sz="1200" b="1" u="sng" dirty="0">
                <a:solidFill>
                  <a:schemeClr val="bg1"/>
                </a:solidFill>
              </a:rPr>
              <a:t>Survey and Design ticket </a:t>
            </a:r>
            <a:r>
              <a:rPr lang="en-US" sz="1200" b="1" dirty="0">
                <a:solidFill>
                  <a:schemeClr val="bg1"/>
                </a:solidFill>
              </a:rPr>
              <a:t>is use for projects where the excavator needs to know what utilities are in the area but no excavation will be taking place within the next 14 days. Excavation will, however, be taking place within the next 18 months. </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16</a:t>
            </a:fld>
            <a:endParaRPr lang="en-US"/>
          </a:p>
        </p:txBody>
      </p:sp>
    </p:spTree>
    <p:extLst>
      <p:ext uri="{BB962C8B-B14F-4D97-AF65-F5344CB8AC3E}">
        <p14:creationId xmlns:p14="http://schemas.microsoft.com/office/powerpoint/2010/main" val="158388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A </a:t>
            </a:r>
            <a:r>
              <a:rPr lang="en-US" sz="1200" b="1" u="sng" dirty="0">
                <a:solidFill>
                  <a:schemeClr val="bg1"/>
                </a:solidFill>
              </a:rPr>
              <a:t>Normal ticket </a:t>
            </a:r>
            <a:r>
              <a:rPr lang="en-US" sz="1200" b="1" dirty="0">
                <a:solidFill>
                  <a:schemeClr val="bg1"/>
                </a:solidFill>
              </a:rPr>
              <a:t>requires a two working day notice, excluding weekends and holidays, before work can begin. </a:t>
            </a:r>
          </a:p>
          <a:p>
            <a:r>
              <a:rPr lang="en-US" sz="1200" b="1" dirty="0">
                <a:solidFill>
                  <a:schemeClr val="bg1"/>
                </a:solidFill>
              </a:rPr>
              <a:t>A </a:t>
            </a:r>
            <a:r>
              <a:rPr lang="en-US" sz="1200" b="1" u="sng" dirty="0" err="1">
                <a:solidFill>
                  <a:schemeClr val="bg1"/>
                </a:solidFill>
              </a:rPr>
              <a:t>Digup</a:t>
            </a:r>
            <a:r>
              <a:rPr lang="en-US" sz="1200" b="1" u="sng" dirty="0">
                <a:solidFill>
                  <a:schemeClr val="bg1"/>
                </a:solidFill>
              </a:rPr>
              <a:t> ticket </a:t>
            </a:r>
            <a:r>
              <a:rPr lang="en-US" sz="1200" b="1" dirty="0">
                <a:solidFill>
                  <a:schemeClr val="bg1"/>
                </a:solidFill>
              </a:rPr>
              <a:t>is issued if you expose, cut or hit an underground utility while working. If you hit a gas pipeline, even if it is just a scratch, leave the area immediately. If product is released, once at a safe distance, please call 911, then Texas811. If you make contact with a utility line that is not a gas pipeline, please contact Texas811 immediately so we can notify the utility whose lines are affected. The utilities will come to the site to inspect the damage and make any repairs that may be necessary. </a:t>
            </a:r>
          </a:p>
          <a:p>
            <a:r>
              <a:rPr lang="en-US" sz="1200" b="1" dirty="0">
                <a:solidFill>
                  <a:schemeClr val="bg1"/>
                </a:solidFill>
              </a:rPr>
              <a:t>An </a:t>
            </a:r>
            <a:r>
              <a:rPr lang="en-US" sz="1200" b="1" u="sng" dirty="0">
                <a:solidFill>
                  <a:schemeClr val="bg1"/>
                </a:solidFill>
              </a:rPr>
              <a:t>Emergency ticket </a:t>
            </a:r>
            <a:r>
              <a:rPr lang="en-US" sz="1200" b="1" dirty="0">
                <a:solidFill>
                  <a:schemeClr val="bg1"/>
                </a:solidFill>
              </a:rPr>
              <a:t>is used when the work being done is to repair a situation that is a danger to life, health or property or a situation in which the public need for uninterrupted service and immediate re-establishment of services are interrupted compels immediate action. Penalties may result if non-emergency situations are reported as an emergency. </a:t>
            </a:r>
          </a:p>
          <a:p>
            <a:r>
              <a:rPr lang="en-US" sz="1200" b="1" dirty="0">
                <a:solidFill>
                  <a:schemeClr val="bg1"/>
                </a:solidFill>
              </a:rPr>
              <a:t>An </a:t>
            </a:r>
            <a:r>
              <a:rPr lang="en-US" sz="1200" b="1" u="sng" dirty="0">
                <a:solidFill>
                  <a:schemeClr val="bg1"/>
                </a:solidFill>
              </a:rPr>
              <a:t>Update ticket </a:t>
            </a:r>
            <a:r>
              <a:rPr lang="en-US" sz="1200" b="1" dirty="0">
                <a:solidFill>
                  <a:schemeClr val="bg1"/>
                </a:solidFill>
              </a:rPr>
              <a:t>extends the life of an existing ticket.</a:t>
            </a:r>
          </a:p>
          <a:p>
            <a:r>
              <a:rPr lang="en-US" sz="1200" b="1" dirty="0">
                <a:solidFill>
                  <a:schemeClr val="bg1"/>
                </a:solidFill>
              </a:rPr>
              <a:t>An </a:t>
            </a:r>
            <a:r>
              <a:rPr lang="en-US" sz="1200" b="1" u="sng" dirty="0">
                <a:solidFill>
                  <a:schemeClr val="bg1"/>
                </a:solidFill>
              </a:rPr>
              <a:t>Update/Remark</a:t>
            </a:r>
            <a:r>
              <a:rPr lang="en-US" sz="1200" b="1" dirty="0">
                <a:solidFill>
                  <a:schemeClr val="bg1"/>
                </a:solidFill>
              </a:rPr>
              <a:t> gets the lines remarked. Both Update and Update Remark tickets can be requested during the automated recording when calling or through The Portal online.</a:t>
            </a:r>
          </a:p>
          <a:p>
            <a:r>
              <a:rPr lang="en-US" sz="1200" b="1" dirty="0">
                <a:solidFill>
                  <a:schemeClr val="bg1"/>
                </a:solidFill>
              </a:rPr>
              <a:t>A </a:t>
            </a:r>
            <a:r>
              <a:rPr lang="en-US" sz="1200" b="1" u="sng" dirty="0">
                <a:solidFill>
                  <a:schemeClr val="bg1"/>
                </a:solidFill>
              </a:rPr>
              <a:t>No Response ticket </a:t>
            </a:r>
            <a:r>
              <a:rPr lang="en-US" sz="1200" b="1" dirty="0">
                <a:solidFill>
                  <a:schemeClr val="bg1"/>
                </a:solidFill>
              </a:rPr>
              <a:t>is used when one or more underground utilities on your one call ticket has not responded.</a:t>
            </a:r>
          </a:p>
          <a:p>
            <a:r>
              <a:rPr lang="en-US" sz="1200" b="1" dirty="0">
                <a:solidFill>
                  <a:schemeClr val="bg1"/>
                </a:solidFill>
              </a:rPr>
              <a:t>A </a:t>
            </a:r>
            <a:r>
              <a:rPr lang="en-US" sz="1200" b="1" u="sng" dirty="0">
                <a:solidFill>
                  <a:schemeClr val="bg1"/>
                </a:solidFill>
              </a:rPr>
              <a:t>Survey and Design ticket </a:t>
            </a:r>
            <a:r>
              <a:rPr lang="en-US" sz="1200" b="1" dirty="0">
                <a:solidFill>
                  <a:schemeClr val="bg1"/>
                </a:solidFill>
              </a:rPr>
              <a:t>is use for projects where the excavator needs to know what utilities are in the area but no excavation will be taking place within the next 14 days. Excavation will, however, be taking place within the next 18 months. </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17</a:t>
            </a:fld>
            <a:endParaRPr lang="en-US"/>
          </a:p>
        </p:txBody>
      </p:sp>
    </p:spTree>
    <p:extLst>
      <p:ext uri="{BB962C8B-B14F-4D97-AF65-F5344CB8AC3E}">
        <p14:creationId xmlns:p14="http://schemas.microsoft.com/office/powerpoint/2010/main" val="342716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18</a:t>
            </a:fld>
            <a:endParaRPr lang="en-US"/>
          </a:p>
        </p:txBody>
      </p:sp>
    </p:spTree>
    <p:extLst>
      <p:ext uri="{BB962C8B-B14F-4D97-AF65-F5344CB8AC3E}">
        <p14:creationId xmlns:p14="http://schemas.microsoft.com/office/powerpoint/2010/main" val="1359825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notified,</a:t>
            </a:r>
            <a:r>
              <a:rPr lang="en-US" baseline="0"/>
              <a:t> everything should be marked in accordance with the APWA color code. </a:t>
            </a:r>
          </a:p>
          <a:p>
            <a:endParaRPr lang="en-US" baseline="0"/>
          </a:p>
          <a:p>
            <a:r>
              <a:rPr lang="en-US" baseline="0"/>
              <a:t>Depending on audience, discuss code</a:t>
            </a:r>
            <a:endParaRPr lang="en-US"/>
          </a:p>
        </p:txBody>
      </p:sp>
      <p:sp>
        <p:nvSpPr>
          <p:cNvPr id="4" name="Slide Number Placeholder 3"/>
          <p:cNvSpPr>
            <a:spLocks noGrp="1"/>
          </p:cNvSpPr>
          <p:nvPr>
            <p:ph type="sldNum" sz="quarter" idx="10"/>
          </p:nvPr>
        </p:nvSpPr>
        <p:spPr/>
        <p:txBody>
          <a:bodyPr/>
          <a:lstStyle/>
          <a:p>
            <a:fld id="{4A5EF8A9-253C-4E6B-AB7D-4286A0AE1038}" type="slidenum">
              <a:rPr lang="en-US" smtClean="0"/>
              <a:t>19</a:t>
            </a:fld>
            <a:endParaRPr lang="en-US"/>
          </a:p>
        </p:txBody>
      </p:sp>
    </p:spTree>
    <p:extLst>
      <p:ext uri="{BB962C8B-B14F-4D97-AF65-F5344CB8AC3E}">
        <p14:creationId xmlns:p14="http://schemas.microsoft.com/office/powerpoint/2010/main" val="116351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A </a:t>
            </a:r>
            <a:r>
              <a:rPr lang="en-US" sz="1200" b="1" u="sng" dirty="0">
                <a:solidFill>
                  <a:schemeClr val="bg1"/>
                </a:solidFill>
              </a:rPr>
              <a:t>Normal ticket </a:t>
            </a:r>
            <a:r>
              <a:rPr lang="en-US" sz="1200" b="1" dirty="0">
                <a:solidFill>
                  <a:schemeClr val="bg1"/>
                </a:solidFill>
              </a:rPr>
              <a:t>requires a two working day notice, excluding weekends and holidays, before work can begin. </a:t>
            </a:r>
          </a:p>
          <a:p>
            <a:r>
              <a:rPr lang="en-US" sz="1200" b="1" dirty="0">
                <a:solidFill>
                  <a:schemeClr val="bg1"/>
                </a:solidFill>
              </a:rPr>
              <a:t>A </a:t>
            </a:r>
            <a:r>
              <a:rPr lang="en-US" sz="1200" b="1" u="sng" dirty="0" err="1">
                <a:solidFill>
                  <a:schemeClr val="bg1"/>
                </a:solidFill>
              </a:rPr>
              <a:t>Digup</a:t>
            </a:r>
            <a:r>
              <a:rPr lang="en-US" sz="1200" b="1" u="sng" dirty="0">
                <a:solidFill>
                  <a:schemeClr val="bg1"/>
                </a:solidFill>
              </a:rPr>
              <a:t> ticket </a:t>
            </a:r>
            <a:r>
              <a:rPr lang="en-US" sz="1200" b="1" dirty="0">
                <a:solidFill>
                  <a:schemeClr val="bg1"/>
                </a:solidFill>
              </a:rPr>
              <a:t>is issued if you expose, cut or hit an underground utility while working. If you hit a gas pipeline, even if it is just a scratch, leave the area immediately. If product is released, once at a safe distance, please call 911, then Texas811. If you make contact with a utility line that is not a gas pipeline, please contact Texas811 immediately so we can notify the utility whose lines are affected. The utilities will come to the site to inspect the damage and make any repairs that may be necessary. </a:t>
            </a:r>
          </a:p>
          <a:p>
            <a:r>
              <a:rPr lang="en-US" sz="1200" b="1" dirty="0">
                <a:solidFill>
                  <a:schemeClr val="bg1"/>
                </a:solidFill>
              </a:rPr>
              <a:t>An </a:t>
            </a:r>
            <a:r>
              <a:rPr lang="en-US" sz="1200" b="1" u="sng" dirty="0">
                <a:solidFill>
                  <a:schemeClr val="bg1"/>
                </a:solidFill>
              </a:rPr>
              <a:t>Emergency ticket </a:t>
            </a:r>
            <a:r>
              <a:rPr lang="en-US" sz="1200" b="1" dirty="0">
                <a:solidFill>
                  <a:schemeClr val="bg1"/>
                </a:solidFill>
              </a:rPr>
              <a:t>is used when the work being done is to repair a situation that is a danger to life, health or property or a situation in which the public need for uninterrupted service and immediate re-establishment of services are interrupted compels immediate action. Penalties may result if non-emergency situations are reported as an emergency. </a:t>
            </a:r>
          </a:p>
          <a:p>
            <a:r>
              <a:rPr lang="en-US" sz="1200" b="1" dirty="0">
                <a:solidFill>
                  <a:schemeClr val="bg1"/>
                </a:solidFill>
              </a:rPr>
              <a:t>An </a:t>
            </a:r>
            <a:r>
              <a:rPr lang="en-US" sz="1200" b="1" u="sng" dirty="0">
                <a:solidFill>
                  <a:schemeClr val="bg1"/>
                </a:solidFill>
              </a:rPr>
              <a:t>Update ticket </a:t>
            </a:r>
            <a:r>
              <a:rPr lang="en-US" sz="1200" b="1" dirty="0">
                <a:solidFill>
                  <a:schemeClr val="bg1"/>
                </a:solidFill>
              </a:rPr>
              <a:t>extends the life of an existing ticket.</a:t>
            </a:r>
          </a:p>
          <a:p>
            <a:r>
              <a:rPr lang="en-US" sz="1200" b="1" dirty="0">
                <a:solidFill>
                  <a:schemeClr val="bg1"/>
                </a:solidFill>
              </a:rPr>
              <a:t>An </a:t>
            </a:r>
            <a:r>
              <a:rPr lang="en-US" sz="1200" b="1" u="sng" dirty="0">
                <a:solidFill>
                  <a:schemeClr val="bg1"/>
                </a:solidFill>
              </a:rPr>
              <a:t>Update/Remark</a:t>
            </a:r>
            <a:r>
              <a:rPr lang="en-US" sz="1200" b="1" dirty="0">
                <a:solidFill>
                  <a:schemeClr val="bg1"/>
                </a:solidFill>
              </a:rPr>
              <a:t> gets the lines remarked. Both Update and Update Remark tickets can be requested during the automated recording when calling or through The Portal online.</a:t>
            </a:r>
          </a:p>
          <a:p>
            <a:r>
              <a:rPr lang="en-US" sz="1200" b="1" dirty="0">
                <a:solidFill>
                  <a:schemeClr val="bg1"/>
                </a:solidFill>
              </a:rPr>
              <a:t>A </a:t>
            </a:r>
            <a:r>
              <a:rPr lang="en-US" sz="1200" b="1" u="sng" dirty="0">
                <a:solidFill>
                  <a:schemeClr val="bg1"/>
                </a:solidFill>
              </a:rPr>
              <a:t>No Response ticket </a:t>
            </a:r>
            <a:r>
              <a:rPr lang="en-US" sz="1200" b="1" dirty="0">
                <a:solidFill>
                  <a:schemeClr val="bg1"/>
                </a:solidFill>
              </a:rPr>
              <a:t>is used when one or more underground utilities on your one call ticket has not responded.</a:t>
            </a:r>
          </a:p>
          <a:p>
            <a:r>
              <a:rPr lang="en-US" sz="1200" b="1" dirty="0">
                <a:solidFill>
                  <a:schemeClr val="bg1"/>
                </a:solidFill>
              </a:rPr>
              <a:t>A </a:t>
            </a:r>
            <a:r>
              <a:rPr lang="en-US" sz="1200" b="1" u="sng" dirty="0">
                <a:solidFill>
                  <a:schemeClr val="bg1"/>
                </a:solidFill>
              </a:rPr>
              <a:t>Survey and Design ticket </a:t>
            </a:r>
            <a:r>
              <a:rPr lang="en-US" sz="1200" b="1" dirty="0">
                <a:solidFill>
                  <a:schemeClr val="bg1"/>
                </a:solidFill>
              </a:rPr>
              <a:t>is use for projects where the excavator needs to know what utilities are in the area but no excavation will be taking place within the next 14 days. Excavation will, however, be taking place within the next 18 months. </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20</a:t>
            </a:fld>
            <a:endParaRPr lang="en-US"/>
          </a:p>
        </p:txBody>
      </p:sp>
    </p:spTree>
    <p:extLst>
      <p:ext uri="{BB962C8B-B14F-4D97-AF65-F5344CB8AC3E}">
        <p14:creationId xmlns:p14="http://schemas.microsoft.com/office/powerpoint/2010/main" val="427206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pre excavation worksite documentation and damage documentation </a:t>
            </a:r>
          </a:p>
          <a:p>
            <a:r>
              <a:rPr lang="en-US" baseline="0" dirty="0"/>
              <a:t>No such thing as too many</a:t>
            </a:r>
          </a:p>
          <a:p>
            <a:r>
              <a:rPr lang="en-US" baseline="0" dirty="0"/>
              <a:t>Incorporate landmarks</a:t>
            </a:r>
          </a:p>
          <a:p>
            <a:r>
              <a:rPr lang="en-US" baseline="0" dirty="0"/>
              <a:t>Take several angels close and at a distance</a:t>
            </a:r>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21</a:t>
            </a:fld>
            <a:endParaRPr lang="en-US"/>
          </a:p>
        </p:txBody>
      </p:sp>
    </p:spTree>
    <p:extLst>
      <p:ext uri="{BB962C8B-B14F-4D97-AF65-F5344CB8AC3E}">
        <p14:creationId xmlns:p14="http://schemas.microsoft.com/office/powerpoint/2010/main" val="135847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811 is the federally designated call before you dig number that helps homeowners and professionals avoid damaging these underground utilities. When you make the free call to 811 a few days before you dig, you’ll help prevent unintended consequences such as injury to you or your family, damage to your property, utility service outages to the entire neighborhood, and potential fines and repair costs. </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3</a:t>
            </a:fld>
            <a:endParaRPr lang="en-US"/>
          </a:p>
        </p:txBody>
      </p:sp>
    </p:spTree>
    <p:extLst>
      <p:ext uri="{BB962C8B-B14F-4D97-AF65-F5344CB8AC3E}">
        <p14:creationId xmlns:p14="http://schemas.microsoft.com/office/powerpoint/2010/main" val="1780190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Potholing is the practice of digging a test hole to expose underground utilities to ascertain the horizontal and vertical location of the facility. The horizontal and vertical position of the exposed facility must be tied to a survey benchmark or permanent above grade feature. The position may be identified by GPS or traditional survey coordinates or by measuring the distance, with a tape measure, to permanent features in three horizontal directions. In addition, the vertical distance below grade should be obtained.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Potholing is utilized</a:t>
            </a:r>
            <a:r>
              <a:rPr lang="en-US" baseline="0" dirty="0"/>
              <a:t> </a:t>
            </a:r>
            <a:r>
              <a:rPr lang="en-US" dirty="0"/>
              <a:t>to prevent excavation damage to underground utilities. </a:t>
            </a:r>
            <a:r>
              <a:rPr lang="en-US" sz="1200" b="1" i="0" kern="1200" dirty="0">
                <a:solidFill>
                  <a:schemeClr val="tx1"/>
                </a:solidFill>
                <a:effectLst/>
                <a:latin typeface="+mn-lt"/>
                <a:ea typeface="+mn-ea"/>
                <a:cs typeface="+mn-cs"/>
              </a:rPr>
              <a:t>Excavate</a:t>
            </a:r>
            <a:r>
              <a:rPr lang="en-US" sz="1200" b="0" i="0" kern="1200" dirty="0">
                <a:solidFill>
                  <a:schemeClr val="tx1"/>
                </a:solidFill>
                <a:effectLst/>
                <a:latin typeface="+mn-lt"/>
                <a:ea typeface="+mn-ea"/>
                <a:cs typeface="+mn-cs"/>
              </a:rPr>
              <a:t> soil with high-speed suction straight down until the utility line is partially uncovered. Both air and hydro vacuum </a:t>
            </a:r>
            <a:r>
              <a:rPr lang="en-US" sz="1200" b="1" i="0" kern="1200" dirty="0">
                <a:solidFill>
                  <a:schemeClr val="tx1"/>
                </a:solidFill>
                <a:effectLst/>
                <a:latin typeface="+mn-lt"/>
                <a:ea typeface="+mn-ea"/>
                <a:cs typeface="+mn-cs"/>
              </a:rPr>
              <a:t>excavation</a:t>
            </a:r>
            <a:r>
              <a:rPr lang="en-US" sz="1200" b="0" i="0" kern="1200" dirty="0">
                <a:solidFill>
                  <a:schemeClr val="tx1"/>
                </a:solidFill>
                <a:effectLst/>
                <a:latin typeface="+mn-lt"/>
                <a:ea typeface="+mn-ea"/>
                <a:cs typeface="+mn-cs"/>
              </a:rPr>
              <a:t> can be used for </a:t>
            </a:r>
            <a:r>
              <a:rPr lang="en-US" sz="1200" b="1" i="0" kern="1200" dirty="0">
                <a:solidFill>
                  <a:schemeClr val="tx1"/>
                </a:solidFill>
                <a:effectLst/>
                <a:latin typeface="+mn-lt"/>
                <a:ea typeface="+mn-ea"/>
                <a:cs typeface="+mn-cs"/>
              </a:rPr>
              <a:t>potholing</a:t>
            </a:r>
            <a:r>
              <a:rPr lang="en-US" sz="1200" b="0" i="0" kern="1200" dirty="0">
                <a:solidFill>
                  <a:schemeClr val="tx1"/>
                </a:solidFill>
                <a:effectLst/>
                <a:latin typeface="+mn-lt"/>
                <a:ea typeface="+mn-ea"/>
                <a:cs typeface="+mn-cs"/>
              </a:rPr>
              <a:t>. These </a:t>
            </a:r>
            <a:r>
              <a:rPr lang="en-US" sz="1200" b="1" i="0" kern="1200" dirty="0">
                <a:solidFill>
                  <a:schemeClr val="tx1"/>
                </a:solidFill>
                <a:effectLst/>
                <a:latin typeface="+mn-lt"/>
                <a:ea typeface="+mn-ea"/>
                <a:cs typeface="+mn-cs"/>
              </a:rPr>
              <a:t>methods</a:t>
            </a:r>
            <a:r>
              <a:rPr lang="en-US" sz="1200" b="0" i="0" kern="1200" dirty="0">
                <a:solidFill>
                  <a:schemeClr val="tx1"/>
                </a:solidFill>
                <a:effectLst/>
                <a:latin typeface="+mn-lt"/>
                <a:ea typeface="+mn-ea"/>
                <a:cs typeface="+mn-cs"/>
              </a:rPr>
              <a:t> utilize pressurized water or air to quickly move ground contents out of the way.</a:t>
            </a:r>
          </a:p>
          <a:p>
            <a:r>
              <a:rPr lang="en-US" sz="1200" b="0" i="0" kern="1200" dirty="0">
                <a:solidFill>
                  <a:schemeClr val="tx1"/>
                </a:solidFill>
                <a:effectLst/>
                <a:latin typeface="+mn-lt"/>
                <a:ea typeface="+mn-ea"/>
                <a:cs typeface="+mn-cs"/>
              </a:rPr>
              <a:t>When potholing, utility crews use a portable vacuum excavator. First, test holes, usually measuring </a:t>
            </a:r>
            <a:r>
              <a:rPr lang="en-US" sz="1200" b="0" i="0" u="sng" kern="1200" dirty="0">
                <a:solidFill>
                  <a:schemeClr val="tx1"/>
                </a:solidFill>
                <a:effectLst/>
                <a:latin typeface="+mn-lt"/>
                <a:ea typeface="+mn-ea"/>
                <a:cs typeface="+mn-cs"/>
                <a:hlinkClick r:id="rId3" tooltip="depth for utility potholing"/>
              </a:rPr>
              <a:t>6 to 12 inches deep</a:t>
            </a:r>
            <a:r>
              <a:rPr lang="en-US" sz="1200" b="0" i="0" kern="1200" dirty="0">
                <a:solidFill>
                  <a:schemeClr val="tx1"/>
                </a:solidFill>
                <a:effectLst/>
                <a:latin typeface="+mn-lt"/>
                <a:ea typeface="+mn-ea"/>
                <a:cs typeface="+mn-cs"/>
              </a:rPr>
              <a:t>, are made along the line where they plan to dig or begin construction. They excavate soil with high-speed suction straight down until the utility line is partially uncovered.</a:t>
            </a:r>
          </a:p>
          <a:p>
            <a:r>
              <a:rPr lang="en-US" sz="1200" b="0" i="0" kern="1200" dirty="0">
                <a:solidFill>
                  <a:schemeClr val="tx1"/>
                </a:solidFill>
                <a:effectLst/>
                <a:latin typeface="+mn-lt"/>
                <a:ea typeface="+mn-ea"/>
                <a:cs typeface="+mn-cs"/>
              </a:rPr>
              <a:t>Both </a:t>
            </a:r>
            <a:r>
              <a:rPr lang="en-US" sz="1200" b="0" i="0" u="sng" kern="1200" dirty="0">
                <a:solidFill>
                  <a:schemeClr val="tx1"/>
                </a:solidFill>
                <a:effectLst/>
                <a:latin typeface="+mn-lt"/>
                <a:ea typeface="+mn-ea"/>
                <a:cs typeface="+mn-cs"/>
                <a:hlinkClick r:id="rId4" tooltip="SoftDig Hydro excavation"/>
              </a:rPr>
              <a:t>air and hydro vacuum excavation</a:t>
            </a:r>
            <a:r>
              <a:rPr lang="en-US" sz="1200" b="0" i="0" kern="1200" dirty="0">
                <a:solidFill>
                  <a:schemeClr val="tx1"/>
                </a:solidFill>
                <a:effectLst/>
                <a:latin typeface="+mn-lt"/>
                <a:ea typeface="+mn-ea"/>
                <a:cs typeface="+mn-cs"/>
              </a:rPr>
              <a:t> can be used for potholing. These methods utilize pressurized water or air to quickly move ground contents out of the way. This allows operators to have a clear view of subsurface features.</a:t>
            </a:r>
          </a:p>
          <a:p>
            <a:r>
              <a:rPr lang="en-US" sz="1200" b="0" i="0" kern="1200" dirty="0">
                <a:solidFill>
                  <a:schemeClr val="tx1"/>
                </a:solidFill>
                <a:effectLst/>
                <a:latin typeface="+mn-lt"/>
                <a:ea typeface="+mn-ea"/>
                <a:cs typeface="+mn-cs"/>
              </a:rPr>
              <a:t>Hydro and air vacuum excavation safely dig even through hard, compacted dirt, rocky soil, and clay. Unlike the traditional methods of using a shovel or heavy equipment, it won’t cut a utility line hidden below the surface. Vacuum excavation is a non-invasive, non-mechanical, and non-destructive process. Potholing with vacuum excavation simply uncovers the line, leaving it intact, without damaging or moving it. Plus, when compared to these other methods, vacuum excavation leaves a smaller site footprint and decreases the time needed to finish the job.</a:t>
            </a:r>
          </a:p>
          <a:p>
            <a:r>
              <a:rPr lang="en-US" sz="1200" b="0" i="0" kern="1200" dirty="0">
                <a:solidFill>
                  <a:schemeClr val="tx1"/>
                </a:solidFill>
                <a:effectLst/>
                <a:latin typeface="+mn-lt"/>
                <a:ea typeface="+mn-ea"/>
                <a:cs typeface="+mn-cs"/>
              </a:rPr>
              <a:t>Then, displaced dirt and rock debris is suctioned away from the excavation area through a large hose. It is stored in a holding tank on the truck. Excavator trucks with different capacity tanks can be used to fit the size of the job. Once the lines have been accurately located, accumulated wet or dry soil which was removed during the digging process can be replaced as backfill.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22</a:t>
            </a:fld>
            <a:endParaRPr lang="en-US"/>
          </a:p>
        </p:txBody>
      </p:sp>
    </p:spTree>
    <p:extLst>
      <p:ext uri="{BB962C8B-B14F-4D97-AF65-F5344CB8AC3E}">
        <p14:creationId xmlns:p14="http://schemas.microsoft.com/office/powerpoint/2010/main" val="290678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23</a:t>
            </a:fld>
            <a:endParaRPr lang="en-US"/>
          </a:p>
        </p:txBody>
      </p:sp>
    </p:spTree>
    <p:extLst>
      <p:ext uri="{BB962C8B-B14F-4D97-AF65-F5344CB8AC3E}">
        <p14:creationId xmlns:p14="http://schemas.microsoft.com/office/powerpoint/2010/main" val="24748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24</a:t>
            </a:fld>
            <a:endParaRPr lang="en-US"/>
          </a:p>
        </p:txBody>
      </p:sp>
    </p:spTree>
    <p:extLst>
      <p:ext uri="{BB962C8B-B14F-4D97-AF65-F5344CB8AC3E}">
        <p14:creationId xmlns:p14="http://schemas.microsoft.com/office/powerpoint/2010/main" val="2676281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25</a:t>
            </a:fld>
            <a:endParaRPr lang="en-US"/>
          </a:p>
        </p:txBody>
      </p:sp>
    </p:spTree>
    <p:extLst>
      <p:ext uri="{BB962C8B-B14F-4D97-AF65-F5344CB8AC3E}">
        <p14:creationId xmlns:p14="http://schemas.microsoft.com/office/powerpoint/2010/main" val="2274284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26</a:t>
            </a:fld>
            <a:endParaRPr lang="en-US"/>
          </a:p>
        </p:txBody>
      </p:sp>
    </p:spTree>
    <p:extLst>
      <p:ext uri="{BB962C8B-B14F-4D97-AF65-F5344CB8AC3E}">
        <p14:creationId xmlns:p14="http://schemas.microsoft.com/office/powerpoint/2010/main" val="169595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EF8A9-253C-4E6B-AB7D-4286A0AE1038}" type="slidenum">
              <a:rPr lang="en-US" smtClean="0"/>
              <a:t>27</a:t>
            </a:fld>
            <a:endParaRPr lang="en-US"/>
          </a:p>
        </p:txBody>
      </p:sp>
    </p:spTree>
    <p:extLst>
      <p:ext uri="{BB962C8B-B14F-4D97-AF65-F5344CB8AC3E}">
        <p14:creationId xmlns:p14="http://schemas.microsoft.com/office/powerpoint/2010/main" val="3818514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event of a gas line strike and release of product, exit the equipment and leave it running and get to a safe distance. DO NOT</a:t>
            </a:r>
            <a:r>
              <a:rPr lang="en-US" baseline="0"/>
              <a:t> TURN IT OFF (possible Ignition Source)</a:t>
            </a:r>
          </a:p>
          <a:p>
            <a:r>
              <a:rPr lang="en-US" baseline="0"/>
              <a:t>Stay upwind of any release of product (Some products can be deadly) </a:t>
            </a:r>
          </a:p>
          <a:p>
            <a:endParaRPr lang="en-US" baseline="0"/>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4A5EF8A9-253C-4E6B-AB7D-4286A0AE1038}" type="slidenum">
              <a:rPr lang="en-US" smtClean="0"/>
              <a:t>28</a:t>
            </a:fld>
            <a:endParaRPr lang="en-US"/>
          </a:p>
        </p:txBody>
      </p:sp>
    </p:spTree>
    <p:extLst>
      <p:ext uri="{BB962C8B-B14F-4D97-AF65-F5344CB8AC3E}">
        <p14:creationId xmlns:p14="http://schemas.microsoft.com/office/powerpoint/2010/main" val="392147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event of a gas line strike, there are some requirements that need to be met in order to stay in compliance with Texas</a:t>
            </a:r>
            <a:r>
              <a:rPr lang="en-US" baseline="0"/>
              <a:t> State Laws. </a:t>
            </a:r>
          </a:p>
          <a:p>
            <a:endParaRPr lang="en-US" baseline="0"/>
          </a:p>
          <a:p>
            <a:pPr marL="228600" indent="-228600">
              <a:buAutoNum type="arabicPeriod"/>
            </a:pPr>
            <a:r>
              <a:rPr lang="en-US" sz="1200" b="0" i="0" kern="1200">
                <a:solidFill>
                  <a:schemeClr val="tx1"/>
                </a:solidFill>
                <a:effectLst/>
                <a:latin typeface="+mn-lt"/>
                <a:ea typeface="+mn-ea"/>
                <a:cs typeface="+mn-cs"/>
              </a:rPr>
              <a:t>If damage to a pipeline from excavation activity causes the release of any flammable, toxic, or corrosive gas, hazardous liquid, or carbon dioxide from the pipeline, the excavator shall promptly report the release to appropriate emergency response authorities by calling 911</a:t>
            </a:r>
          </a:p>
          <a:p>
            <a:pPr marL="228600" indent="-228600">
              <a:buAutoNum type="arabicPeriod"/>
            </a:pPr>
            <a:r>
              <a:rPr lang="en-US" sz="1200" b="0" i="0" kern="1200">
                <a:solidFill>
                  <a:schemeClr val="tx1"/>
                </a:solidFill>
                <a:effectLst/>
                <a:latin typeface="+mn-lt"/>
                <a:ea typeface="+mn-ea"/>
                <a:cs typeface="+mn-cs"/>
              </a:rPr>
              <a:t>Report the line strike to 811 within 2 hours of the event</a:t>
            </a:r>
          </a:p>
          <a:p>
            <a:pPr marL="228600" indent="-228600">
              <a:buAutoNum type="arabicPeriod"/>
            </a:pPr>
            <a:r>
              <a:rPr lang="en-US" sz="1200" b="0" i="0" kern="1200">
                <a:solidFill>
                  <a:schemeClr val="tx1"/>
                </a:solidFill>
                <a:effectLst/>
                <a:latin typeface="+mn-lt"/>
                <a:ea typeface="+mn-ea"/>
                <a:cs typeface="+mn-cs"/>
              </a:rPr>
              <a:t>Each excavator that damages an underground pipeline shall notify the operator of the damage through the notification center at the earliest practical moment but not later than one hour following the damage incident. The excavator shall also submit report of the damage incident to the Commission using TDRF, which may be accessed through the Commission's online reporting system and the excavator sign-in, within 30 days of the incident.</a:t>
            </a:r>
            <a:endParaRPr lang="en-US"/>
          </a:p>
        </p:txBody>
      </p:sp>
      <p:sp>
        <p:nvSpPr>
          <p:cNvPr id="4" name="Slide Number Placeholder 3"/>
          <p:cNvSpPr>
            <a:spLocks noGrp="1"/>
          </p:cNvSpPr>
          <p:nvPr>
            <p:ph type="sldNum" sz="quarter" idx="10"/>
          </p:nvPr>
        </p:nvSpPr>
        <p:spPr/>
        <p:txBody>
          <a:bodyPr/>
          <a:lstStyle/>
          <a:p>
            <a:fld id="{4A5EF8A9-253C-4E6B-AB7D-4286A0AE1038}" type="slidenum">
              <a:rPr lang="en-US" smtClean="0"/>
              <a:t>29</a:t>
            </a:fld>
            <a:endParaRPr lang="en-US"/>
          </a:p>
        </p:txBody>
      </p:sp>
    </p:spTree>
    <p:extLst>
      <p:ext uri="{BB962C8B-B14F-4D97-AF65-F5344CB8AC3E}">
        <p14:creationId xmlns:p14="http://schemas.microsoft.com/office/powerpoint/2010/main" val="4170025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Roboto"/>
              </a:rPr>
              <a:t>We are a non-profit association dedicated to the prevention of damage to underground facilities, public safety and environmental protection through stakeholder education and communication. We promote damage prevention and safe digging practices for underground facilities across the State of Texas</a:t>
            </a:r>
            <a:endParaRPr lang="en-US" dirty="0"/>
          </a:p>
          <a:p>
            <a:r>
              <a:rPr lang="en-US" dirty="0"/>
              <a:t>Promote</a:t>
            </a:r>
            <a:r>
              <a:rPr lang="en-US" baseline="0" dirty="0"/>
              <a:t> DPC </a:t>
            </a:r>
            <a:r>
              <a:rPr lang="en-US" baseline="0" dirty="0" err="1"/>
              <a:t>facebook</a:t>
            </a:r>
            <a:r>
              <a:rPr lang="en-US" baseline="0" dirty="0"/>
              <a:t> page</a:t>
            </a:r>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32</a:t>
            </a:fld>
            <a:endParaRPr lang="en-US"/>
          </a:p>
        </p:txBody>
      </p:sp>
    </p:spTree>
    <p:extLst>
      <p:ext uri="{BB962C8B-B14F-4D97-AF65-F5344CB8AC3E}">
        <p14:creationId xmlns:p14="http://schemas.microsoft.com/office/powerpoint/2010/main" val="2302320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33</a:t>
            </a:fld>
            <a:endParaRPr lang="en-US"/>
          </a:p>
        </p:txBody>
      </p:sp>
    </p:spTree>
    <p:extLst>
      <p:ext uri="{BB962C8B-B14F-4D97-AF65-F5344CB8AC3E}">
        <p14:creationId xmlns:p14="http://schemas.microsoft.com/office/powerpoint/2010/main" val="400850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r>
              <a:rPr lang="en-US" b="1" dirty="0">
                <a:solidFill>
                  <a:schemeClr val="bg1"/>
                </a:solidFill>
              </a:rPr>
              <a:t>Texas811 is the link between your plans to dig and our member utility companies.</a:t>
            </a:r>
          </a:p>
          <a:p>
            <a:pPr>
              <a:buClrTx/>
            </a:pPr>
            <a:r>
              <a:rPr lang="en-US" b="1" dirty="0">
                <a:solidFill>
                  <a:schemeClr val="bg1"/>
                </a:solidFill>
              </a:rPr>
              <a:t>Texas811 does not actually mark underground utilities. We notify utility companies of the planned excavation and they send locators to mark their lines. </a:t>
            </a:r>
          </a:p>
          <a:p>
            <a:pPr>
              <a:buClrTx/>
            </a:pPr>
            <a:r>
              <a:rPr lang="en-US" b="1" dirty="0">
                <a:solidFill>
                  <a:schemeClr val="bg1"/>
                </a:solidFill>
              </a:rPr>
              <a:t>All requests to locate underground utilities in the state of Texas originate with Texas811.</a:t>
            </a:r>
          </a:p>
          <a:p>
            <a:pPr>
              <a:buClrTx/>
            </a:pPr>
            <a:r>
              <a:rPr lang="en-US" b="1" dirty="0">
                <a:solidFill>
                  <a:schemeClr val="bg1"/>
                </a:solidFill>
              </a:rPr>
              <a:t>Texas811 members are utility companies and municipalities who choose Texas811 to provide them notifications of planned excavations near their underground lines. To educate excavators, emergency responders and the public, Texas811 hosts damage prevention educational events; an annual Summit, Safety Days, Excavator Workshops and training sessions. </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4</a:t>
            </a:fld>
            <a:endParaRPr lang="en-US"/>
          </a:p>
        </p:txBody>
      </p:sp>
    </p:spTree>
    <p:extLst>
      <p:ext uri="{BB962C8B-B14F-4D97-AF65-F5344CB8AC3E}">
        <p14:creationId xmlns:p14="http://schemas.microsoft.com/office/powerpoint/2010/main" val="3620274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r>
              <a:rPr lang="en-US" baseline="0" dirty="0"/>
              <a:t> info slide </a:t>
            </a:r>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34</a:t>
            </a:fld>
            <a:endParaRPr lang="en-US"/>
          </a:p>
        </p:txBody>
      </p:sp>
    </p:spTree>
    <p:extLst>
      <p:ext uri="{BB962C8B-B14F-4D97-AF65-F5344CB8AC3E}">
        <p14:creationId xmlns:p14="http://schemas.microsoft.com/office/powerpoint/2010/main" val="31380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Fact: Did you know that in 2017 there were 9,163 damages to underground oil and gas lines in Texas? According to the RRC of Texas over a quarter of those damages could have been avoided with a call to 811. (27%) </a:t>
            </a:r>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5</a:t>
            </a:fld>
            <a:endParaRPr lang="en-US"/>
          </a:p>
        </p:txBody>
      </p:sp>
    </p:spTree>
    <p:extLst>
      <p:ext uri="{BB962C8B-B14F-4D97-AF65-F5344CB8AC3E}">
        <p14:creationId xmlns:p14="http://schemas.microsoft.com/office/powerpoint/2010/main" val="418940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Texas, there are 2 laws that affect excavation practices. Texas Utilities Code Title 5, Chapter 251 and RRC UPDPR Title 16, Chapter 18. Both laws reference that notifying your states One Call is mandatory at least 2 working days prior to excavation. </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6</a:t>
            </a:fld>
            <a:endParaRPr lang="en-US"/>
          </a:p>
        </p:txBody>
      </p:sp>
    </p:spTree>
    <p:extLst>
      <p:ext uri="{BB962C8B-B14F-4D97-AF65-F5344CB8AC3E}">
        <p14:creationId xmlns:p14="http://schemas.microsoft.com/office/powerpoint/2010/main" val="176816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this: </a:t>
            </a:r>
            <a:r>
              <a:rPr lang="en-US" dirty="0"/>
              <a:t>How many of you are professional excavators? How many of you have excavation duties for your company? How many of you are property or land owners? Gardens? Tree planting? </a:t>
            </a:r>
          </a:p>
          <a:p>
            <a:endParaRPr lang="en-US" dirty="0"/>
          </a:p>
          <a:p>
            <a:r>
              <a:rPr lang="en-US" dirty="0"/>
              <a:t>These definitions are derived from Title 16, Chapter 18 (Underground Pipeline Damage Prevention Rule) which is one of 2 laws and 3 sources we will be referencing</a:t>
            </a:r>
            <a:r>
              <a:rPr lang="en-US" baseline="0" dirty="0"/>
              <a:t> today. </a:t>
            </a:r>
            <a:endParaRPr lang="en-US" dirty="0"/>
          </a:p>
          <a:p>
            <a:endParaRPr lang="en-US" dirty="0"/>
          </a:p>
          <a:p>
            <a:r>
              <a:rPr lang="en-US" dirty="0"/>
              <a:t>The following information I’m going to share applies to anyone</a:t>
            </a:r>
            <a:r>
              <a:rPr lang="en-US" baseline="0" dirty="0"/>
              <a:t> who intends to perform excavation. </a:t>
            </a:r>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7</a:t>
            </a:fld>
            <a:endParaRPr lang="en-US"/>
          </a:p>
        </p:txBody>
      </p:sp>
    </p:spTree>
    <p:extLst>
      <p:ext uri="{BB962C8B-B14F-4D97-AF65-F5344CB8AC3E}">
        <p14:creationId xmlns:p14="http://schemas.microsoft.com/office/powerpoint/2010/main" val="390336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9</a:t>
            </a:fld>
            <a:endParaRPr lang="en-US"/>
          </a:p>
        </p:txBody>
      </p:sp>
    </p:spTree>
    <p:extLst>
      <p:ext uri="{BB962C8B-B14F-4D97-AF65-F5344CB8AC3E}">
        <p14:creationId xmlns:p14="http://schemas.microsoft.com/office/powerpoint/2010/main" val="30524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class A requirements vs.</a:t>
            </a:r>
            <a:r>
              <a:rPr lang="en-US" baseline="0" dirty="0"/>
              <a:t> Class B voluntary membership</a:t>
            </a:r>
          </a:p>
          <a:p>
            <a:r>
              <a:rPr lang="en-US" baseline="0" dirty="0"/>
              <a:t>Review of time frames (2 Days excluding Sat/Sun/Holidays) (not more than14 days prior)</a:t>
            </a:r>
          </a:p>
          <a:p>
            <a:r>
              <a:rPr lang="en-US" baseline="0" dirty="0"/>
              <a:t>Discuss member response within 2 working days (Mention that all gas utilities are required to provide a positive response within that time frame)</a:t>
            </a:r>
          </a:p>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10</a:t>
            </a:fld>
            <a:endParaRPr lang="en-US"/>
          </a:p>
        </p:txBody>
      </p:sp>
    </p:spTree>
    <p:extLst>
      <p:ext uri="{BB962C8B-B14F-4D97-AF65-F5344CB8AC3E}">
        <p14:creationId xmlns:p14="http://schemas.microsoft.com/office/powerpoint/2010/main" val="352783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EF8A9-253C-4E6B-AB7D-4286A0AE1038}" type="slidenum">
              <a:rPr lang="en-US" smtClean="0"/>
              <a:t>11</a:t>
            </a:fld>
            <a:endParaRPr lang="en-US"/>
          </a:p>
        </p:txBody>
      </p:sp>
    </p:spTree>
    <p:extLst>
      <p:ext uri="{BB962C8B-B14F-4D97-AF65-F5344CB8AC3E}">
        <p14:creationId xmlns:p14="http://schemas.microsoft.com/office/powerpoint/2010/main" val="2713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E0ED9C-2AB4-924B-8D61-38211EE2089E}"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125771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0ED9C-2AB4-924B-8D61-38211EE2089E}"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258993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0ED9C-2AB4-924B-8D61-38211EE2089E}"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288569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B27CFD-651C-451C-B1A7-26AA9A3F3317}"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5781-3DA2-4F78-BB20-1E80C282A5EE}" type="slidenum">
              <a:rPr lang="en-US" smtClean="0"/>
              <a:t>‹#›</a:t>
            </a:fld>
            <a:endParaRPr lang="en-US"/>
          </a:p>
        </p:txBody>
      </p:sp>
    </p:spTree>
    <p:extLst>
      <p:ext uri="{BB962C8B-B14F-4D97-AF65-F5344CB8AC3E}">
        <p14:creationId xmlns:p14="http://schemas.microsoft.com/office/powerpoint/2010/main" val="161555159"/>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27CFD-651C-451C-B1A7-26AA9A3F3317}"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5781-3DA2-4F78-BB20-1E80C282A5EE}" type="slidenum">
              <a:rPr lang="en-US" smtClean="0"/>
              <a:t>‹#›</a:t>
            </a:fld>
            <a:endParaRPr lang="en-US"/>
          </a:p>
        </p:txBody>
      </p:sp>
    </p:spTree>
    <p:extLst>
      <p:ext uri="{BB962C8B-B14F-4D97-AF65-F5344CB8AC3E}">
        <p14:creationId xmlns:p14="http://schemas.microsoft.com/office/powerpoint/2010/main" val="349240098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B27CFD-651C-451C-B1A7-26AA9A3F331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5781-3DA2-4F78-BB20-1E80C282A5E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306135"/>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27CFD-651C-451C-B1A7-26AA9A3F3317}"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5781-3DA2-4F78-BB20-1E80C282A5EE}" type="slidenum">
              <a:rPr lang="en-US" smtClean="0"/>
              <a:t>‹#›</a:t>
            </a:fld>
            <a:endParaRPr lang="en-US"/>
          </a:p>
        </p:txBody>
      </p:sp>
    </p:spTree>
    <p:extLst>
      <p:ext uri="{BB962C8B-B14F-4D97-AF65-F5344CB8AC3E}">
        <p14:creationId xmlns:p14="http://schemas.microsoft.com/office/powerpoint/2010/main" val="304605850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0ED9C-2AB4-924B-8D61-38211EE2089E}"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426196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0ED9C-2AB4-924B-8D61-38211EE2089E}"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17839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0ED9C-2AB4-924B-8D61-38211EE2089E}"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115023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0ED9C-2AB4-924B-8D61-38211EE2089E}"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167086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0ED9C-2AB4-924B-8D61-38211EE2089E}"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360250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0ED9C-2AB4-924B-8D61-38211EE2089E}"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332795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E0ED9C-2AB4-924B-8D61-38211EE2089E}"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130897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E0ED9C-2AB4-924B-8D61-38211EE2089E}"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17E00-394D-EF4E-B6F1-D59863899F68}" type="slidenum">
              <a:rPr lang="en-US" smtClean="0"/>
              <a:t>‹#›</a:t>
            </a:fld>
            <a:endParaRPr lang="en-US"/>
          </a:p>
        </p:txBody>
      </p:sp>
    </p:spTree>
    <p:extLst>
      <p:ext uri="{BB962C8B-B14F-4D97-AF65-F5344CB8AC3E}">
        <p14:creationId xmlns:p14="http://schemas.microsoft.com/office/powerpoint/2010/main" val="377585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2" name="Group 11"/>
          <p:cNvGrpSpPr/>
          <p:nvPr userDrawn="1"/>
        </p:nvGrpSpPr>
        <p:grpSpPr>
          <a:xfrm>
            <a:off x="-9939" y="5019343"/>
            <a:ext cx="12192000" cy="1575700"/>
            <a:chOff x="-9939" y="5019343"/>
            <a:chExt cx="12192000" cy="1575700"/>
          </a:xfrm>
        </p:grpSpPr>
        <p:sp>
          <p:nvSpPr>
            <p:cNvPr id="9" name="Rectangle 8"/>
            <p:cNvSpPr/>
            <p:nvPr userDrawn="1"/>
          </p:nvSpPr>
          <p:spPr>
            <a:xfrm>
              <a:off x="11560191" y="5807193"/>
              <a:ext cx="621870" cy="5386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939" y="5807193"/>
              <a:ext cx="10694504" cy="5386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21915" y="5019343"/>
              <a:ext cx="1489085" cy="1575700"/>
            </a:xfrm>
            <a:prstGeom prst="rect">
              <a:avLst/>
            </a:prstGeom>
          </p:spPr>
        </p:pic>
      </p:grpSp>
      <p:sp>
        <p:nvSpPr>
          <p:cNvPr id="2" name="Title Placeholder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0ED9C-2AB4-924B-8D61-38211EE2089E}" type="datetimeFigureOut">
              <a:rPr lang="en-US" smtClean="0"/>
              <a:t>4/8/2024</a:t>
            </a:fld>
            <a:endParaRPr lang="en-US"/>
          </a:p>
        </p:txBody>
      </p:sp>
      <p:sp>
        <p:nvSpPr>
          <p:cNvPr id="5" name="Footer Placeholder 4"/>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6C17E00-394D-EF4E-B6F1-D59863899F68}" type="slidenum">
              <a:rPr lang="en-US" smtClean="0"/>
              <a:pPr/>
              <a:t>‹#›</a:t>
            </a:fld>
            <a:endParaRPr lang="en-US"/>
          </a:p>
        </p:txBody>
      </p:sp>
    </p:spTree>
    <p:extLst>
      <p:ext uri="{BB962C8B-B14F-4D97-AF65-F5344CB8AC3E}">
        <p14:creationId xmlns:p14="http://schemas.microsoft.com/office/powerpoint/2010/main" val="387730397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64" r:id="rId4"/>
    <p:sldLayoutId id="2147483665" r:id="rId5"/>
    <p:sldLayoutId id="2147483666" r:id="rId6"/>
    <p:sldLayoutId id="2147484132"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4B27CFD-651C-451C-B1A7-26AA9A3F3317}" type="datetimeFigureOut">
              <a:rPr lang="en-US" smtClean="0"/>
              <a:t>4/8/2024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CD45781-3DA2-4F78-BB20-1E80C282A5EE}" type="slidenum">
              <a:rPr lang="en-US" smtClean="0"/>
              <a:t>‹#›</a:t>
            </a:fld>
            <a:endParaRPr lang="en-US"/>
          </a:p>
        </p:txBody>
      </p:sp>
    </p:spTree>
    <p:extLst>
      <p:ext uri="{BB962C8B-B14F-4D97-AF65-F5344CB8AC3E}">
        <p14:creationId xmlns:p14="http://schemas.microsoft.com/office/powerpoint/2010/main" val="3529850136"/>
      </p:ext>
    </p:extLst>
  </p:cSld>
  <p:clrMap bg1="dk1" tx1="lt1" bg2="dk2" tx2="lt2" accent1="accent1" accent2="accent2" accent3="accent3" accent4="accent4" accent5="accent5" accent6="accent6" hlink="hlink" folHlink="folHlink"/>
  <p:sldLayoutIdLst>
    <p:sldLayoutId id="2147484128" r:id="rId1"/>
    <p:sldLayoutId id="2147484131" r:id="rId2"/>
    <p:sldLayoutId id="2147484125" r:id="rId3"/>
    <p:sldLayoutId id="2147484126" r:id="rId4"/>
  </p:sldLayoutIdLst>
  <p:transition spd="med">
    <p:pull/>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8.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hyperlink" Target="http://www.kslegislatur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5.png"/><Relationship Id="rId7" Type="http://schemas.openxmlformats.org/officeDocument/2006/relationships/diagramLayout" Target="../diagrams/layout4.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26.jpe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6.gi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hyperlink" Target="https://youtu.be/5u7Ksl2rEN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hyperlink" Target="http://www.dpcoftexas.org/"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hyperlink" Target="http://www.dpcoftexas.org/" TargetMode="External"/><Relationship Id="rId5" Type="http://schemas.openxmlformats.org/officeDocument/2006/relationships/image" Target="../media/image3.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66.png"/><Relationship Id="rId4" Type="http://schemas.openxmlformats.org/officeDocument/2006/relationships/diagramData" Target="../diagrams/data5.xml"/><Relationship Id="rId9"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melbournewater/6164983208"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Rectangle 8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Rectangle 8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92" name="Freeform: Shape 9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6" name="Freeform: Shape 9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Rectangle 9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320AC6F4-47CC-40C4-AB1B-6CBECCE18AC8}"/>
              </a:ext>
            </a:extLst>
          </p:cNvPr>
          <p:cNvSpPr txBox="1"/>
          <p:nvPr/>
        </p:nvSpPr>
        <p:spPr>
          <a:xfrm>
            <a:off x="2639834" y="1931725"/>
            <a:ext cx="6730656" cy="2554545"/>
          </a:xfrm>
          <a:prstGeom prst="rect">
            <a:avLst/>
          </a:prstGeom>
          <a:noFill/>
        </p:spPr>
        <p:txBody>
          <a:bodyPr wrap="square" rtlCol="0">
            <a:spAutoFit/>
          </a:bodyPr>
          <a:lstStyle/>
          <a:p>
            <a:pPr algn="ctr"/>
            <a:r>
              <a:rPr lang="en-US" sz="4000" dirty="0">
                <a:latin typeface="Arial Black" panose="020B0A04020102020204" pitchFamily="34" charset="0"/>
              </a:rPr>
              <a:t>April</a:t>
            </a:r>
          </a:p>
          <a:p>
            <a:pPr algn="ctr"/>
            <a:r>
              <a:rPr lang="en-US" sz="4000" dirty="0">
                <a:latin typeface="Arial Black" panose="020B0A04020102020204" pitchFamily="34" charset="0"/>
              </a:rPr>
              <a:t>is</a:t>
            </a:r>
          </a:p>
          <a:p>
            <a:pPr algn="ctr"/>
            <a:r>
              <a:rPr lang="en-US" sz="4000" dirty="0">
                <a:latin typeface="Arial Black" panose="020B0A04020102020204" pitchFamily="34" charset="0"/>
              </a:rPr>
              <a:t>National Safe Digging Month</a:t>
            </a:r>
          </a:p>
        </p:txBody>
      </p:sp>
    </p:spTree>
    <p:extLst>
      <p:ext uri="{BB962C8B-B14F-4D97-AF65-F5344CB8AC3E}">
        <p14:creationId xmlns:p14="http://schemas.microsoft.com/office/powerpoint/2010/main" val="353758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3" name="TextBox 2"/>
          <p:cNvSpPr txBox="1"/>
          <p:nvPr/>
        </p:nvSpPr>
        <p:spPr>
          <a:xfrm>
            <a:off x="667166" y="4194655"/>
            <a:ext cx="11000935" cy="2278966"/>
          </a:xfrm>
          <a:prstGeom prst="rect">
            <a:avLst/>
          </a:prstGeom>
          <a:noFill/>
        </p:spPr>
        <p:txBody>
          <a:bodyPr wrap="square" rtlCol="0">
            <a:spAutoFit/>
          </a:bodyPr>
          <a:lstStyle/>
          <a:p>
            <a:endParaRPr lang="en-US" dirty="0"/>
          </a:p>
        </p:txBody>
      </p:sp>
      <p:sp>
        <p:nvSpPr>
          <p:cNvPr id="2" name="Content Placeholder 1"/>
          <p:cNvSpPr>
            <a:spLocks noGrp="1"/>
          </p:cNvSpPr>
          <p:nvPr>
            <p:ph idx="1"/>
          </p:nvPr>
        </p:nvSpPr>
        <p:spPr>
          <a:xfrm>
            <a:off x="129969" y="285612"/>
            <a:ext cx="10837228" cy="773167"/>
          </a:xfrm>
        </p:spPr>
        <p:txBody>
          <a:bodyPr>
            <a:noAutofit/>
          </a:bodyPr>
          <a:lstStyle/>
          <a:p>
            <a:pPr marL="0" indent="0">
              <a:buNone/>
            </a:pPr>
            <a:r>
              <a:rPr lang="en-US" sz="4000" b="1" dirty="0">
                <a:solidFill>
                  <a:schemeClr val="tx1"/>
                </a:solidFill>
              </a:rPr>
              <a:t>Class A vs. Class B Facilities</a:t>
            </a:r>
          </a:p>
        </p:txBody>
      </p:sp>
      <p:pic>
        <p:nvPicPr>
          <p:cNvPr id="7" name="Picture 6">
            <a:extLst>
              <a:ext uri="{FF2B5EF4-FFF2-40B4-BE49-F238E27FC236}">
                <a16:creationId xmlns:a16="http://schemas.microsoft.com/office/drawing/2014/main" id="{3C55B375-7D70-43A8-AB50-93236EA66B83}"/>
              </a:ext>
            </a:extLst>
          </p:cNvPr>
          <p:cNvPicPr>
            <a:picLocks noChangeAspect="1"/>
          </p:cNvPicPr>
          <p:nvPr/>
        </p:nvPicPr>
        <p:blipFill>
          <a:blip r:embed="rId4"/>
          <a:stretch>
            <a:fillRect/>
          </a:stretch>
        </p:blipFill>
        <p:spPr>
          <a:xfrm>
            <a:off x="10860325" y="5585163"/>
            <a:ext cx="1078354" cy="987225"/>
          </a:xfrm>
          <a:prstGeom prst="rect">
            <a:avLst/>
          </a:prstGeom>
        </p:spPr>
      </p:pic>
      <p:graphicFrame>
        <p:nvGraphicFramePr>
          <p:cNvPr id="11" name="TextBox 4">
            <a:extLst>
              <a:ext uri="{FF2B5EF4-FFF2-40B4-BE49-F238E27FC236}">
                <a16:creationId xmlns:a16="http://schemas.microsoft.com/office/drawing/2014/main" id="{D8C05D93-4C1D-4FC3-90B2-44F4F2A16768}"/>
              </a:ext>
            </a:extLst>
          </p:cNvPr>
          <p:cNvGraphicFramePr/>
          <p:nvPr/>
        </p:nvGraphicFramePr>
        <p:xfrm>
          <a:off x="129969" y="1371600"/>
          <a:ext cx="11000934" cy="46201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067314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684212" y="4487332"/>
            <a:ext cx="8534400" cy="1507067"/>
          </a:xfrm>
        </p:spPr>
        <p:txBody>
          <a:bodyPr>
            <a:normAutofit/>
          </a:bodyPr>
          <a:lstStyle/>
          <a:p>
            <a:r>
              <a:rPr lang="en-US" b="1" u="sng" dirty="0">
                <a:effectLst>
                  <a:outerShdw blurRad="38100" dist="38100" dir="2700000" algn="tl">
                    <a:srgbClr val="000000">
                      <a:alpha val="43137"/>
                    </a:srgbClr>
                  </a:outerShdw>
                </a:effectLst>
              </a:rPr>
              <a:t>Excavator Requirements to Notify 811- wait the time Required</a:t>
            </a:r>
          </a:p>
        </p:txBody>
      </p:sp>
      <p:pic>
        <p:nvPicPr>
          <p:cNvPr id="4" name="Picture 3">
            <a:extLst>
              <a:ext uri="{FF2B5EF4-FFF2-40B4-BE49-F238E27FC236}">
                <a16:creationId xmlns:a16="http://schemas.microsoft.com/office/drawing/2014/main" id="{E8650B49-D285-46B3-A1C3-E89ADA92AA16}"/>
              </a:ext>
            </a:extLst>
          </p:cNvPr>
          <p:cNvPicPr>
            <a:picLocks noChangeAspect="1"/>
          </p:cNvPicPr>
          <p:nvPr/>
        </p:nvPicPr>
        <p:blipFill>
          <a:blip r:embed="rId3"/>
          <a:stretch>
            <a:fillRect/>
          </a:stretch>
        </p:blipFill>
        <p:spPr>
          <a:xfrm>
            <a:off x="10046469" y="4837408"/>
            <a:ext cx="1346225" cy="1232459"/>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379828" y="314376"/>
            <a:ext cx="10339754" cy="4112583"/>
          </a:xfrm>
        </p:spPr>
        <p:txBody>
          <a:bodyPr>
            <a:normAutofit/>
          </a:bodyPr>
          <a:lstStyle/>
          <a:p>
            <a:pPr marL="0" lvl="0" indent="0" defTabSz="914400">
              <a:lnSpc>
                <a:spcPct val="90000"/>
              </a:lnSpc>
              <a:spcBef>
                <a:spcPts val="768"/>
              </a:spcBef>
              <a:spcAft>
                <a:spcPts val="0"/>
              </a:spcAft>
              <a:buClrTx/>
              <a:buSzTx/>
              <a:buNone/>
              <a:defRPr/>
            </a:pPr>
            <a:r>
              <a:rPr lang="en-US" sz="3200" b="1" dirty="0"/>
              <a:t>Utilities Code</a:t>
            </a:r>
          </a:p>
          <a:p>
            <a:pPr marL="0" lvl="0" indent="0" defTabSz="914400">
              <a:lnSpc>
                <a:spcPct val="90000"/>
              </a:lnSpc>
              <a:spcBef>
                <a:spcPts val="768"/>
              </a:spcBef>
              <a:spcAft>
                <a:spcPts val="0"/>
              </a:spcAft>
              <a:buClrTx/>
              <a:buSzTx/>
              <a:buNone/>
              <a:defRPr/>
            </a:pPr>
            <a:r>
              <a:rPr lang="en-US" sz="2200" b="1" dirty="0">
                <a:latin typeface="Arial" pitchFamily="34" charset="0"/>
                <a:cs typeface="Arial" pitchFamily="34" charset="0"/>
              </a:rPr>
              <a:t>Title 5	   Provisions affecting the operation of utility facilities</a:t>
            </a:r>
          </a:p>
          <a:p>
            <a:pPr marL="0" lvl="0" indent="0" defTabSz="914400">
              <a:lnSpc>
                <a:spcPct val="90000"/>
              </a:lnSpc>
              <a:spcBef>
                <a:spcPts val="768"/>
              </a:spcBef>
              <a:spcAft>
                <a:spcPts val="0"/>
              </a:spcAft>
              <a:buClrTx/>
              <a:buSzTx/>
              <a:buNone/>
              <a:defRPr/>
            </a:pPr>
            <a:r>
              <a:rPr lang="en-US" sz="2200" b="1" dirty="0">
                <a:latin typeface="Arial" pitchFamily="34" charset="0"/>
                <a:cs typeface="Arial" pitchFamily="34" charset="0"/>
              </a:rPr>
              <a:t>Ch. 251   Underground Facility Damage Prevention and Safety</a:t>
            </a:r>
            <a:endParaRPr lang="en-US" sz="2200" b="1" u="sng" dirty="0">
              <a:latin typeface="Arial" pitchFamily="34" charset="0"/>
              <a:cs typeface="Arial" pitchFamily="34" charset="0"/>
            </a:endParaRPr>
          </a:p>
          <a:p>
            <a:pPr marL="0" lvl="0" indent="0" defTabSz="914400">
              <a:lnSpc>
                <a:spcPct val="90000"/>
              </a:lnSpc>
              <a:spcBef>
                <a:spcPts val="768"/>
              </a:spcBef>
              <a:spcAft>
                <a:spcPts val="0"/>
              </a:spcAft>
              <a:buClrTx/>
              <a:buSzTx/>
              <a:buNone/>
              <a:defRPr/>
            </a:pPr>
            <a:endParaRPr lang="en-US" sz="2200" b="1" dirty="0">
              <a:latin typeface="Arial" pitchFamily="34" charset="0"/>
              <a:cs typeface="Arial" pitchFamily="34" charset="0"/>
            </a:endParaRPr>
          </a:p>
          <a:p>
            <a:pPr marL="0" lvl="0" indent="0" defTabSz="914400">
              <a:lnSpc>
                <a:spcPct val="90000"/>
              </a:lnSpc>
              <a:spcBef>
                <a:spcPts val="768"/>
              </a:spcBef>
              <a:spcAft>
                <a:spcPts val="0"/>
              </a:spcAft>
              <a:buClrTx/>
              <a:buSzTx/>
              <a:buNone/>
              <a:defRPr/>
            </a:pPr>
            <a:r>
              <a:rPr lang="en-US" sz="2200" b="1" dirty="0">
                <a:latin typeface="Arial" pitchFamily="34" charset="0"/>
                <a:cs typeface="Arial" pitchFamily="34" charset="0"/>
              </a:rPr>
              <a:t>Sec. 251.151 – Duty of an Excavator </a:t>
            </a:r>
          </a:p>
          <a:p>
            <a:pPr marL="0" lvl="0" indent="0" defTabSz="914400">
              <a:lnSpc>
                <a:spcPct val="90000"/>
              </a:lnSpc>
              <a:spcBef>
                <a:spcPts val="768"/>
              </a:spcBef>
              <a:spcAft>
                <a:spcPts val="0"/>
              </a:spcAft>
              <a:buClrTx/>
              <a:buSzTx/>
              <a:buNone/>
              <a:defRPr/>
            </a:pPr>
            <a:r>
              <a:rPr lang="en-US" sz="1700" b="1" dirty="0">
                <a:latin typeface="Arial" pitchFamily="34" charset="0"/>
                <a:cs typeface="Arial" pitchFamily="34" charset="0"/>
              </a:rPr>
              <a:t>  	(a)  </a:t>
            </a:r>
            <a:r>
              <a:rPr lang="en-US" dirty="0">
                <a:latin typeface="Arial" pitchFamily="34" charset="0"/>
                <a:cs typeface="Arial" pitchFamily="34" charset="0"/>
              </a:rPr>
              <a:t>… a person who intends to excavate shall notify a notification center not earlier than 	the 14</a:t>
            </a:r>
            <a:r>
              <a:rPr lang="en-US" baseline="30000" dirty="0">
                <a:latin typeface="Arial" pitchFamily="34" charset="0"/>
                <a:cs typeface="Arial" pitchFamily="34" charset="0"/>
              </a:rPr>
              <a:t>th</a:t>
            </a:r>
            <a:r>
              <a:rPr lang="en-US" dirty="0">
                <a:latin typeface="Arial" pitchFamily="34" charset="0"/>
                <a:cs typeface="Arial" pitchFamily="34" charset="0"/>
              </a:rPr>
              <a:t> day before the date the excavation is to begin or later than the 48</a:t>
            </a:r>
            <a:r>
              <a:rPr lang="en-US" baseline="30000" dirty="0">
                <a:latin typeface="Arial" pitchFamily="34" charset="0"/>
                <a:cs typeface="Arial" pitchFamily="34" charset="0"/>
              </a:rPr>
              <a:t>th</a:t>
            </a:r>
            <a:r>
              <a:rPr lang="en-US" dirty="0">
                <a:latin typeface="Arial" pitchFamily="34" charset="0"/>
                <a:cs typeface="Arial" pitchFamily="34" charset="0"/>
              </a:rPr>
              <a:t> hour before 	the time the excavation is to begin, excluding Saturdays, Sundays and legal holidays.</a:t>
            </a:r>
          </a:p>
          <a:p>
            <a:pPr>
              <a:lnSpc>
                <a:spcPct val="90000"/>
              </a:lnSpc>
            </a:pPr>
            <a:endParaRPr lang="en-US" sz="17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253555382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 y="4511395"/>
            <a:ext cx="9757611" cy="1507067"/>
          </a:xfrm>
        </p:spPr>
        <p:txBody>
          <a:bodyPr>
            <a:normAutofit/>
          </a:bodyPr>
          <a:lstStyle/>
          <a:p>
            <a:r>
              <a:rPr lang="en-US" b="1" u="sng" dirty="0">
                <a:effectLst>
                  <a:outerShdw blurRad="38100" dist="38100" dir="2700000" algn="tl">
                    <a:srgbClr val="000000">
                      <a:alpha val="43137"/>
                    </a:srgbClr>
                  </a:outerShdw>
                </a:effectLst>
              </a:rPr>
              <a:t>Excavator Requirements to Notify 811</a:t>
            </a:r>
          </a:p>
        </p:txBody>
      </p:sp>
      <p:pic>
        <p:nvPicPr>
          <p:cNvPr id="9" name="Picture 8">
            <a:extLst>
              <a:ext uri="{FF2B5EF4-FFF2-40B4-BE49-F238E27FC236}">
                <a16:creationId xmlns:a16="http://schemas.microsoft.com/office/drawing/2014/main" id="{284F6EB9-1EC1-4782-9E63-C51711C35FF4}"/>
              </a:ext>
            </a:extLst>
          </p:cNvPr>
          <p:cNvPicPr>
            <a:picLocks noChangeAspect="1"/>
          </p:cNvPicPr>
          <p:nvPr/>
        </p:nvPicPr>
        <p:blipFill>
          <a:blip r:embed="rId3"/>
          <a:stretch>
            <a:fillRect/>
          </a:stretch>
        </p:blipFill>
        <p:spPr>
          <a:xfrm>
            <a:off x="10081557" y="4973654"/>
            <a:ext cx="1426231" cy="1305704"/>
          </a:xfrm>
          <a:prstGeom prst="rect">
            <a:avLst/>
          </a:prstGeom>
          <a:effectLst>
            <a:innerShdw blurRad="57150" dist="38100" dir="14460000">
              <a:prstClr val="black">
                <a:alpha val="70000"/>
              </a:prstClr>
            </a:innerShdw>
          </a:effectLst>
        </p:spPr>
      </p:pic>
      <p:sp>
        <p:nvSpPr>
          <p:cNvPr id="5" name="Content Placeholder 4">
            <a:extLst>
              <a:ext uri="{FF2B5EF4-FFF2-40B4-BE49-F238E27FC236}">
                <a16:creationId xmlns:a16="http://schemas.microsoft.com/office/drawing/2014/main" id="{CF8C54E3-4391-444E-9F94-D78D117D6037}"/>
              </a:ext>
            </a:extLst>
          </p:cNvPr>
          <p:cNvSpPr>
            <a:spLocks noGrp="1"/>
          </p:cNvSpPr>
          <p:nvPr>
            <p:ph idx="1"/>
          </p:nvPr>
        </p:nvSpPr>
        <p:spPr>
          <a:xfrm>
            <a:off x="239152" y="450166"/>
            <a:ext cx="11774658" cy="3840480"/>
          </a:xfrm>
          <a:prstGeom prst="rect">
            <a:avLst/>
          </a:prstGeom>
        </p:spPr>
        <p:txBody>
          <a:bodyPr>
            <a:normAutofit/>
          </a:bodyPr>
          <a:lstStyle/>
          <a:p>
            <a:pPr marL="0" lvl="0" indent="0" defTabSz="914400">
              <a:lnSpc>
                <a:spcPct val="90000"/>
              </a:lnSpc>
              <a:spcBef>
                <a:spcPts val="768"/>
              </a:spcBef>
              <a:buNone/>
              <a:defRPr/>
            </a:pPr>
            <a:r>
              <a:rPr lang="en-US" sz="2800" b="1" dirty="0">
                <a:latin typeface="Arial" pitchFamily="34" charset="0"/>
                <a:cs typeface="Arial" pitchFamily="34" charset="0"/>
              </a:rPr>
              <a:t>Texas Administrative Code: Title 16 Economic Regulation; Part 1 Railroad Commission of Texas; Chapter 18 – Underground Pipeline Damage Prevention</a:t>
            </a:r>
          </a:p>
          <a:p>
            <a:pPr marL="0" lvl="0" indent="0" defTabSz="914400">
              <a:lnSpc>
                <a:spcPct val="90000"/>
              </a:lnSpc>
              <a:spcBef>
                <a:spcPts val="768"/>
              </a:spcBef>
              <a:buNone/>
              <a:defRPr/>
            </a:pPr>
            <a:r>
              <a:rPr lang="en-US" sz="2200" dirty="0">
                <a:latin typeface="Arial" pitchFamily="34" charset="0"/>
                <a:cs typeface="Arial" pitchFamily="34" charset="0"/>
              </a:rPr>
              <a:t>§ 1</a:t>
            </a:r>
            <a:r>
              <a:rPr lang="en-US" sz="2200" b="1" dirty="0">
                <a:latin typeface="Arial" pitchFamily="34" charset="0"/>
                <a:cs typeface="Arial" pitchFamily="34" charset="0"/>
              </a:rPr>
              <a:t>8.3 - Excavator Notice to Notification Center</a:t>
            </a:r>
          </a:p>
          <a:p>
            <a:pPr lvl="0" defTabSz="914400">
              <a:lnSpc>
                <a:spcPct val="90000"/>
              </a:lnSpc>
              <a:spcBef>
                <a:spcPts val="768"/>
              </a:spcBef>
              <a:defRPr/>
            </a:pPr>
            <a:r>
              <a:rPr lang="en-US" sz="1700" b="1" dirty="0">
                <a:latin typeface="Arial" pitchFamily="34" charset="0"/>
                <a:cs typeface="Arial" pitchFamily="34" charset="0"/>
              </a:rPr>
              <a:t> 	(</a:t>
            </a:r>
            <a:r>
              <a:rPr lang="en-US" b="1" dirty="0">
                <a:latin typeface="Arial" pitchFamily="34" charset="0"/>
                <a:cs typeface="Arial" pitchFamily="34" charset="0"/>
              </a:rPr>
              <a:t>a)  </a:t>
            </a:r>
            <a:r>
              <a:rPr lang="en-US" dirty="0">
                <a:latin typeface="Arial" pitchFamily="34" charset="0"/>
                <a:cs typeface="Arial" pitchFamily="34" charset="0"/>
              </a:rPr>
              <a:t>An excavator shall request the location of underground pipelines at each</a:t>
            </a:r>
          </a:p>
          <a:p>
            <a:pPr lvl="0" defTabSz="914400">
              <a:lnSpc>
                <a:spcPct val="90000"/>
              </a:lnSpc>
              <a:spcBef>
                <a:spcPts val="768"/>
              </a:spcBef>
              <a:defRPr/>
            </a:pPr>
            <a:r>
              <a:rPr lang="en-US" dirty="0">
                <a:latin typeface="Arial" pitchFamily="34" charset="0"/>
                <a:cs typeface="Arial" pitchFamily="34" charset="0"/>
              </a:rPr>
              <a:t>	excavation site by giving notice to the notification center as required by Texas Utilities 	Code, Chapter 251.</a:t>
            </a:r>
          </a:p>
          <a:p>
            <a:pPr lvl="0" defTabSz="914400">
              <a:lnSpc>
                <a:spcPct val="90000"/>
              </a:lnSpc>
              <a:defRPr/>
            </a:pPr>
            <a:r>
              <a:rPr lang="en-US" dirty="0">
                <a:latin typeface="Arial" pitchFamily="34" charset="0"/>
                <a:cs typeface="Arial" pitchFamily="34" charset="0"/>
              </a:rPr>
              <a:t>	</a:t>
            </a:r>
            <a:r>
              <a:rPr lang="en-US" b="1" dirty="0">
                <a:latin typeface="Arial" pitchFamily="34" charset="0"/>
                <a:cs typeface="Arial" pitchFamily="34" charset="0"/>
              </a:rPr>
              <a:t>(c)  </a:t>
            </a:r>
            <a:r>
              <a:rPr lang="en-US" dirty="0">
                <a:latin typeface="Arial" pitchFamily="34" charset="0"/>
                <a:cs typeface="Arial" pitchFamily="34" charset="0"/>
              </a:rPr>
              <a:t>When an excavation site cannot be clearly identified and described on a line locate ticket,    the excavator shall use white lining to mark the excavation area ...</a:t>
            </a:r>
            <a:endParaRPr lang="en-US" dirty="0">
              <a:latin typeface="Arial" panose="020B0604020202020204" pitchFamily="34" charset="0"/>
              <a:cs typeface="Arial" panose="020B0604020202020204" pitchFamily="34" charset="0"/>
              <a:hlinkClick r:id="rId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91260592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4AF5031-D100-43C2-A5E6-E680A0F96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1290" y="4944534"/>
            <a:ext cx="7205867" cy="1062929"/>
          </a:xfrm>
        </p:spPr>
        <p:txBody>
          <a:bodyPr>
            <a:normAutofit/>
          </a:bodyPr>
          <a:lstStyle/>
          <a:p>
            <a:r>
              <a:rPr lang="en-US" b="1" u="sng" dirty="0"/>
              <a:t>WHAT IS WHITE LINING?</a:t>
            </a:r>
          </a:p>
        </p:txBody>
      </p:sp>
      <p:sp>
        <p:nvSpPr>
          <p:cNvPr id="3" name="Subtitle 2"/>
          <p:cNvSpPr>
            <a:spLocks noGrp="1"/>
          </p:cNvSpPr>
          <p:nvPr>
            <p:ph type="subTitle" idx="1"/>
          </p:nvPr>
        </p:nvSpPr>
        <p:spPr>
          <a:xfrm>
            <a:off x="684212" y="3843867"/>
            <a:ext cx="6400800" cy="1947333"/>
          </a:xfrm>
        </p:spPr>
        <p:txBody>
          <a:bodyPr>
            <a:normAutofit/>
          </a:bodyPr>
          <a:lstStyle/>
          <a:p>
            <a:endParaRPr lang="en-US" b="1"/>
          </a:p>
          <a:p>
            <a:endParaRPr lang="en-US" b="1"/>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2022" r="-2" b="20281"/>
          <a:stretch/>
        </p:blipFill>
        <p:spPr>
          <a:xfrm>
            <a:off x="7552266" y="10"/>
            <a:ext cx="4639733" cy="2651750"/>
          </a:xfrm>
          <a:prstGeom prst="rect">
            <a:avLst/>
          </a:prstGeom>
          <a:effectLst>
            <a:innerShdw blurRad="57150" dist="38100" dir="14460000">
              <a:prstClr val="black">
                <a:alpha val="70000"/>
              </a:prstClr>
            </a:inn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8060" r="1" b="1"/>
          <a:stretch/>
        </p:blipFill>
        <p:spPr>
          <a:xfrm>
            <a:off x="7548447" y="2651760"/>
            <a:ext cx="4636559" cy="4206240"/>
          </a:xfrm>
          <a:prstGeom prst="rect">
            <a:avLst/>
          </a:prstGeom>
          <a:effectLst>
            <a:innerShdw blurRad="57150" dist="38100" dir="14460000">
              <a:prstClr val="black">
                <a:alpha val="70000"/>
              </a:prstClr>
            </a:innerShdw>
          </a:effectLst>
        </p:spPr>
      </p:pic>
      <p:grpSp>
        <p:nvGrpSpPr>
          <p:cNvPr id="30" name="Group 29">
            <a:extLst>
              <a:ext uri="{FF2B5EF4-FFF2-40B4-BE49-F238E27FC236}">
                <a16:creationId xmlns:a16="http://schemas.microsoft.com/office/drawing/2014/main" id="{B096D047-D6C9-4CA7-A109-46B33A488F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8467"/>
            <a:ext cx="6080656" cy="6163733"/>
            <a:chOff x="6108170" y="8467"/>
            <a:chExt cx="6080656" cy="6163733"/>
          </a:xfrm>
        </p:grpSpPr>
        <p:cxnSp>
          <p:nvCxnSpPr>
            <p:cNvPr id="31" name="Straight Connector 30">
              <a:extLst>
                <a:ext uri="{FF2B5EF4-FFF2-40B4-BE49-F238E27FC236}">
                  <a16:creationId xmlns:a16="http://schemas.microsoft.com/office/drawing/2014/main" id="{0C2FB59B-E404-4040-B5AD-37E1B7CEF8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BC7F092-2F00-4C2E-8417-4E5F33FF2C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1C457CA-89E0-4127-883E-55111504E5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E82E5A4-A136-456E-88DA-0A5B636012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EB3D14C-78FC-446B-A169-673634F3D6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4" name="TextBox 3">
            <a:extLst>
              <a:ext uri="{FF2B5EF4-FFF2-40B4-BE49-F238E27FC236}">
                <a16:creationId xmlns:a16="http://schemas.microsoft.com/office/drawing/2014/main" id="{F63E7446-27E5-4F56-99E3-E13A4208933E}"/>
              </a:ext>
            </a:extLst>
          </p:cNvPr>
          <p:cNvSpPr txBox="1"/>
          <p:nvPr/>
        </p:nvSpPr>
        <p:spPr>
          <a:xfrm>
            <a:off x="101279" y="312030"/>
            <a:ext cx="6400799" cy="4293483"/>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2400" b="1" dirty="0">
                <a:solidFill>
                  <a:schemeClr val="bg1"/>
                </a:solidFill>
                <a:latin typeface="Arial" panose="020B0604020202020204" pitchFamily="34" charset="0"/>
                <a:cs typeface="Arial" panose="020B0604020202020204" pitchFamily="34" charset="0"/>
              </a:rPr>
              <a:t>White-lining is the first step to the 811 process and has been proven to reduce unnecessary damages </a:t>
            </a:r>
          </a:p>
          <a:p>
            <a:pPr marL="285750" indent="-285750">
              <a:spcAft>
                <a:spcPts val="600"/>
              </a:spcAft>
              <a:buFont typeface="Wingdings" panose="05000000000000000000" pitchFamily="2" charset="2"/>
              <a:buChar char="Ø"/>
            </a:pPr>
            <a:endParaRPr lang="en-US" sz="2400" b="1" dirty="0">
              <a:solidFill>
                <a:schemeClr val="bg1"/>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sz="2400" b="1" dirty="0">
                <a:solidFill>
                  <a:schemeClr val="bg1"/>
                </a:solidFill>
                <a:latin typeface="Arial" panose="020B0604020202020204" pitchFamily="34" charset="0"/>
                <a:cs typeface="Arial" panose="020B0604020202020204" pitchFamily="34" charset="0"/>
              </a:rPr>
              <a:t>White-lining is the practice of marking your route of excavation with “white paint, flags, stakes, or a combination of these to outline the dig site prior to notifying the one call center and before the locator arrives on the job</a:t>
            </a:r>
          </a:p>
          <a:p>
            <a:pPr>
              <a:spcAft>
                <a:spcPts val="600"/>
              </a:spcAft>
            </a:pPr>
            <a:endParaRPr lang="en-US" dirty="0">
              <a:solidFill>
                <a:schemeClr val="bg1"/>
              </a:solidFill>
            </a:endParaRPr>
          </a:p>
        </p:txBody>
      </p:sp>
    </p:spTree>
    <p:extLst>
      <p:ext uri="{BB962C8B-B14F-4D97-AF65-F5344CB8AC3E}">
        <p14:creationId xmlns:p14="http://schemas.microsoft.com/office/powerpoint/2010/main" val="339787317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7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12192000" cy="1898072"/>
          </a:xfrm>
        </p:spPr>
        <p:txBody>
          <a:bodyPr>
            <a:normAutofit/>
          </a:bodyPr>
          <a:lstStyle/>
          <a:p>
            <a:pPr algn="ctr"/>
            <a:r>
              <a:rPr lang="en-US" b="1" dirty="0">
                <a:solidFill>
                  <a:schemeClr val="bg1"/>
                </a:solidFill>
              </a:rPr>
              <a:t>Examples of White LINING</a:t>
            </a:r>
          </a:p>
        </p:txBody>
      </p:sp>
      <p:sp>
        <p:nvSpPr>
          <p:cNvPr id="3" name="Subtitle 2"/>
          <p:cNvSpPr>
            <a:spLocks noGrp="1"/>
          </p:cNvSpPr>
          <p:nvPr>
            <p:ph type="subTitle" idx="1"/>
          </p:nvPr>
        </p:nvSpPr>
        <p:spPr>
          <a:xfrm>
            <a:off x="0" y="2369127"/>
            <a:ext cx="12192000" cy="3422073"/>
          </a:xfrm>
        </p:spPr>
        <p:txBody>
          <a:bodyPr/>
          <a:lstStyle/>
          <a:p>
            <a:pPr algn="ctr"/>
            <a:endParaRPr lang="en-US" b="1" dirty="0">
              <a:solidFill>
                <a:schemeClr val="bg1"/>
              </a:solidFill>
            </a:endParaRPr>
          </a:p>
          <a:p>
            <a:pPr algn="ctr"/>
            <a:endParaRPr lang="en-US"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339" y="2683695"/>
            <a:ext cx="2926023" cy="23431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6727" y="2641591"/>
            <a:ext cx="2182254" cy="23852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9258" y="2641591"/>
            <a:ext cx="2432498" cy="238525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762" y="2641591"/>
            <a:ext cx="1987712" cy="2385254"/>
          </a:xfrm>
          <a:prstGeom prst="rect">
            <a:avLst/>
          </a:prstGeom>
        </p:spPr>
      </p:pic>
    </p:spTree>
    <p:extLst>
      <p:ext uri="{BB962C8B-B14F-4D97-AF65-F5344CB8AC3E}">
        <p14:creationId xmlns:p14="http://schemas.microsoft.com/office/powerpoint/2010/main" val="406450725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exas811 portal"/>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4631" y="754607"/>
            <a:ext cx="3092569" cy="226530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Mining Workers Using Laptop on Excavation Site photo by seventyfourimages  on Envato Elements">
            <a:extLst>
              <a:ext uri="{FF2B5EF4-FFF2-40B4-BE49-F238E27FC236}">
                <a16:creationId xmlns:a16="http://schemas.microsoft.com/office/drawing/2014/main" id="{66F4E85A-8D70-44DF-98C7-D5C8249F20A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4632" y="3952212"/>
            <a:ext cx="3092568" cy="2057963"/>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0" name="Straight Connector 79">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graphicFrame>
        <p:nvGraphicFramePr>
          <p:cNvPr id="8197" name="Content Placeholder 3">
            <a:extLst>
              <a:ext uri="{FF2B5EF4-FFF2-40B4-BE49-F238E27FC236}">
                <a16:creationId xmlns:a16="http://schemas.microsoft.com/office/drawing/2014/main" id="{96C9F9EC-0775-437C-AD8F-4C9CE4AF0061}"/>
              </a:ext>
            </a:extLst>
          </p:cNvPr>
          <p:cNvGraphicFramePr>
            <a:graphicFrameLocks noGrp="1"/>
          </p:cNvGraphicFramePr>
          <p:nvPr>
            <p:ph idx="1"/>
          </p:nvPr>
        </p:nvGraphicFramePr>
        <p:xfrm>
          <a:off x="4714396" y="1477433"/>
          <a:ext cx="6952234" cy="36152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8976338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6" name="Rectangle 24">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290" y="685800"/>
            <a:ext cx="4818656" cy="4603749"/>
          </a:xfrm>
        </p:spPr>
        <p:txBody>
          <a:bodyPr>
            <a:normAutofit/>
          </a:bodyPr>
          <a:lstStyle/>
          <a:p>
            <a:pPr algn="r"/>
            <a:r>
              <a:rPr lang="en-US" sz="5200" b="1" u="sng"/>
              <a:t>Locate Request Ticket Types </a:t>
            </a:r>
            <a:endParaRPr lang="en-US" sz="5200" b="1" u="sng" dirty="0"/>
          </a:p>
        </p:txBody>
      </p:sp>
      <p:sp>
        <p:nvSpPr>
          <p:cNvPr id="37" name="Rectangle 26">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5999" y="0"/>
            <a:ext cx="6096001" cy="6858000"/>
          </a:xfrm>
        </p:spPr>
        <p:txBody>
          <a:bodyPr>
            <a:noAutofit/>
          </a:bodyPr>
          <a:lstStyle/>
          <a:p>
            <a:pPr>
              <a:lnSpc>
                <a:spcPct val="90000"/>
              </a:lnSpc>
            </a:pPr>
            <a:r>
              <a:rPr lang="en-US" sz="2100" b="1" dirty="0">
                <a:solidFill>
                  <a:schemeClr val="tx1"/>
                </a:solidFill>
              </a:rPr>
              <a:t>A </a:t>
            </a:r>
            <a:r>
              <a:rPr lang="en-US" sz="2100" b="1" u="sng" dirty="0">
                <a:solidFill>
                  <a:schemeClr val="tx1"/>
                </a:solidFill>
              </a:rPr>
              <a:t>Normal ticket  </a:t>
            </a:r>
            <a:r>
              <a:rPr lang="en-US" sz="2100" b="1" dirty="0">
                <a:solidFill>
                  <a:schemeClr val="tx1"/>
                </a:solidFill>
              </a:rPr>
              <a:t>requires a two working day notice, excluding weekends and holidays, before work can begin.  (14-day ticket life)</a:t>
            </a:r>
          </a:p>
          <a:p>
            <a:pPr marL="0" indent="0">
              <a:lnSpc>
                <a:spcPct val="90000"/>
              </a:lnSpc>
              <a:buNone/>
            </a:pPr>
            <a:endParaRPr lang="en-US" sz="800" b="1" dirty="0">
              <a:solidFill>
                <a:schemeClr val="tx1"/>
              </a:solidFill>
            </a:endParaRPr>
          </a:p>
          <a:p>
            <a:pPr lvl="0">
              <a:lnSpc>
                <a:spcPct val="90000"/>
              </a:lnSpc>
              <a:buClr>
                <a:prstClr val="white"/>
              </a:buClr>
            </a:pPr>
            <a:r>
              <a:rPr lang="en-US" sz="2100" b="1" dirty="0">
                <a:solidFill>
                  <a:schemeClr val="tx1"/>
                </a:solidFill>
              </a:rPr>
              <a:t> An </a:t>
            </a:r>
            <a:r>
              <a:rPr lang="en-US" sz="2100" b="1" u="sng" dirty="0">
                <a:solidFill>
                  <a:schemeClr val="tx1"/>
                </a:solidFill>
              </a:rPr>
              <a:t>Update ticket </a:t>
            </a:r>
            <a:r>
              <a:rPr lang="en-US" sz="2100" b="1" dirty="0">
                <a:solidFill>
                  <a:schemeClr val="tx1"/>
                </a:solidFill>
              </a:rPr>
              <a:t>extends the life of an existing ticket. (Day 10 or 12)</a:t>
            </a:r>
          </a:p>
          <a:p>
            <a:pPr lvl="0">
              <a:lnSpc>
                <a:spcPct val="90000"/>
              </a:lnSpc>
              <a:buClr>
                <a:prstClr val="white"/>
              </a:buClr>
            </a:pPr>
            <a:endParaRPr lang="en-US" sz="800" b="1" dirty="0">
              <a:solidFill>
                <a:schemeClr val="tx1"/>
              </a:solidFill>
            </a:endParaRPr>
          </a:p>
          <a:p>
            <a:pPr lvl="0">
              <a:lnSpc>
                <a:spcPct val="90000"/>
              </a:lnSpc>
              <a:buClr>
                <a:prstClr val="white"/>
              </a:buClr>
            </a:pPr>
            <a:r>
              <a:rPr lang="en-US" sz="2100" b="1" dirty="0">
                <a:solidFill>
                  <a:schemeClr val="tx1"/>
                </a:solidFill>
              </a:rPr>
              <a:t>An </a:t>
            </a:r>
            <a:r>
              <a:rPr lang="en-US" sz="2100" b="1" u="sng" dirty="0">
                <a:solidFill>
                  <a:schemeClr val="tx1"/>
                </a:solidFill>
              </a:rPr>
              <a:t>Update/Remark</a:t>
            </a:r>
            <a:r>
              <a:rPr lang="en-US" sz="2100" b="1" dirty="0">
                <a:solidFill>
                  <a:schemeClr val="tx1"/>
                </a:solidFill>
              </a:rPr>
              <a:t> gets the lines remarked. (Day 10 or 12)</a:t>
            </a:r>
          </a:p>
          <a:p>
            <a:pPr marL="0" indent="0">
              <a:lnSpc>
                <a:spcPct val="90000"/>
              </a:lnSpc>
              <a:buNone/>
            </a:pPr>
            <a:endParaRPr lang="en-US" sz="800" b="1" dirty="0">
              <a:solidFill>
                <a:schemeClr val="tx1"/>
              </a:solidFill>
            </a:endParaRPr>
          </a:p>
          <a:p>
            <a:pPr>
              <a:lnSpc>
                <a:spcPct val="90000"/>
              </a:lnSpc>
            </a:pPr>
            <a:endParaRPr lang="en-US" sz="800" b="1" dirty="0">
              <a:solidFill>
                <a:schemeClr val="tx1"/>
              </a:solidFill>
            </a:endParaRPr>
          </a:p>
          <a:p>
            <a:pPr>
              <a:lnSpc>
                <a:spcPct val="90000"/>
              </a:lnSpc>
            </a:pPr>
            <a:r>
              <a:rPr lang="en-US" sz="2100" b="1" dirty="0">
                <a:solidFill>
                  <a:schemeClr val="tx1"/>
                </a:solidFill>
              </a:rPr>
              <a:t>A </a:t>
            </a:r>
            <a:r>
              <a:rPr lang="en-US" sz="2100" b="1" u="sng" dirty="0">
                <a:solidFill>
                  <a:schemeClr val="tx1"/>
                </a:solidFill>
              </a:rPr>
              <a:t>No Response ticket </a:t>
            </a:r>
            <a:r>
              <a:rPr lang="en-US" sz="2100" b="1" dirty="0">
                <a:solidFill>
                  <a:schemeClr val="tx1"/>
                </a:solidFill>
              </a:rPr>
              <a:t>is processed  when one or more underground utilities on your one call ticket has not responded.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18390147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6" name="Rectangle 24">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290" y="685800"/>
            <a:ext cx="4818656" cy="4603749"/>
          </a:xfrm>
        </p:spPr>
        <p:txBody>
          <a:bodyPr>
            <a:normAutofit/>
          </a:bodyPr>
          <a:lstStyle/>
          <a:p>
            <a:pPr algn="r"/>
            <a:r>
              <a:rPr lang="en-US" sz="5200" b="1" u="sng"/>
              <a:t>Locate Request Ticket Types </a:t>
            </a:r>
            <a:endParaRPr lang="en-US" sz="5200" b="1" u="sng" dirty="0"/>
          </a:p>
        </p:txBody>
      </p:sp>
      <p:sp>
        <p:nvSpPr>
          <p:cNvPr id="37" name="Rectangle 26">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5999" y="0"/>
            <a:ext cx="6096001" cy="6858000"/>
          </a:xfrm>
        </p:spPr>
        <p:txBody>
          <a:bodyPr>
            <a:noAutofit/>
          </a:bodyPr>
          <a:lstStyle/>
          <a:p>
            <a:pPr>
              <a:lnSpc>
                <a:spcPct val="90000"/>
              </a:lnSpc>
            </a:pPr>
            <a:r>
              <a:rPr lang="en-US" sz="2100" b="1" dirty="0">
                <a:solidFill>
                  <a:schemeClr val="tx1"/>
                </a:solidFill>
              </a:rPr>
              <a:t>An </a:t>
            </a:r>
            <a:r>
              <a:rPr lang="en-US" sz="2100" b="1" u="sng" dirty="0">
                <a:solidFill>
                  <a:schemeClr val="tx1"/>
                </a:solidFill>
              </a:rPr>
              <a:t>Emergency ticket   </a:t>
            </a:r>
            <a:r>
              <a:rPr lang="en-US" sz="2100" b="1" dirty="0">
                <a:solidFill>
                  <a:schemeClr val="tx1"/>
                </a:solidFill>
              </a:rPr>
              <a:t>is processed when the work being done is to repair a situation that is a danger to life, health or property.</a:t>
            </a:r>
          </a:p>
          <a:p>
            <a:pPr marL="0" indent="0">
              <a:lnSpc>
                <a:spcPct val="90000"/>
              </a:lnSpc>
              <a:buNone/>
            </a:pPr>
            <a:r>
              <a:rPr lang="en-US" sz="2100" b="1" dirty="0">
                <a:solidFill>
                  <a:schemeClr val="tx1"/>
                </a:solidFill>
              </a:rPr>
              <a:t>    A situation in which the public need for      uninterrupted service and immediate re-establishment of services compel an immediate action. </a:t>
            </a:r>
          </a:p>
          <a:p>
            <a:pPr>
              <a:lnSpc>
                <a:spcPct val="90000"/>
              </a:lnSpc>
            </a:pPr>
            <a:endParaRPr lang="en-US" sz="800" b="1" dirty="0">
              <a:solidFill>
                <a:schemeClr val="tx1"/>
              </a:solidFill>
            </a:endParaRPr>
          </a:p>
          <a:p>
            <a:pPr>
              <a:lnSpc>
                <a:spcPct val="90000"/>
              </a:lnSpc>
            </a:pPr>
            <a:r>
              <a:rPr lang="en-US" sz="2100" b="1" dirty="0">
                <a:solidFill>
                  <a:schemeClr val="tx1"/>
                </a:solidFill>
              </a:rPr>
              <a:t>A </a:t>
            </a:r>
            <a:r>
              <a:rPr lang="en-US" sz="2100" b="1" u="sng" dirty="0">
                <a:solidFill>
                  <a:schemeClr val="tx1"/>
                </a:solidFill>
              </a:rPr>
              <a:t> </a:t>
            </a:r>
            <a:r>
              <a:rPr lang="en-US" sz="2100" b="1" u="sng" dirty="0" err="1">
                <a:solidFill>
                  <a:schemeClr val="tx1"/>
                </a:solidFill>
              </a:rPr>
              <a:t>Digup</a:t>
            </a:r>
            <a:r>
              <a:rPr lang="en-US" sz="2100" b="1" u="sng" dirty="0">
                <a:solidFill>
                  <a:schemeClr val="tx1"/>
                </a:solidFill>
              </a:rPr>
              <a:t> ticket </a:t>
            </a:r>
            <a:r>
              <a:rPr lang="en-US" sz="2400" dirty="0">
                <a:solidFill>
                  <a:schemeClr val="tx1"/>
                </a:solidFill>
              </a:rPr>
              <a:t> </a:t>
            </a:r>
            <a:r>
              <a:rPr lang="en-US" sz="2400" b="1" dirty="0">
                <a:solidFill>
                  <a:schemeClr val="tx1"/>
                </a:solidFill>
              </a:rPr>
              <a:t>is</a:t>
            </a:r>
            <a:r>
              <a:rPr lang="en-US" sz="2400" dirty="0">
                <a:solidFill>
                  <a:schemeClr val="tx1"/>
                </a:solidFill>
              </a:rPr>
              <a:t> </a:t>
            </a:r>
            <a:r>
              <a:rPr lang="en-US" sz="2400" b="1" dirty="0">
                <a:solidFill>
                  <a:schemeClr val="tx1"/>
                </a:solidFill>
              </a:rPr>
              <a:t>processed anytime an excavator or homeowner has hit, nicked, cut, or exposed a line. </a:t>
            </a:r>
            <a:endParaRPr lang="en-US" sz="2100" b="1" u="sng"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23506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7" name="Title 10"/>
          <p:cNvSpPr txBox="1">
            <a:spLocks/>
          </p:cNvSpPr>
          <p:nvPr/>
        </p:nvSpPr>
        <p:spPr>
          <a:xfrm>
            <a:off x="36096" y="11649"/>
            <a:ext cx="9107904" cy="1570729"/>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200" b="1" u="sng" dirty="0">
                <a:effectLst>
                  <a:outerShdw blurRad="38100" dist="38100" dir="2700000" algn="tl">
                    <a:srgbClr val="000000">
                      <a:alpha val="43137"/>
                    </a:srgbClr>
                  </a:outerShdw>
                </a:effectLst>
              </a:rPr>
              <a:t>Respect </a:t>
            </a:r>
          </a:p>
          <a:p>
            <a:r>
              <a:rPr lang="en-US" sz="5200" b="1" u="sng" dirty="0">
                <a:effectLst>
                  <a:outerShdw blurRad="38100" dist="38100" dir="2700000" algn="tl">
                    <a:srgbClr val="000000">
                      <a:alpha val="43137"/>
                    </a:srgbClr>
                  </a:outerShdw>
                </a:effectLst>
              </a:rPr>
              <a:t>marks - flags -signage </a:t>
            </a:r>
          </a:p>
        </p:txBody>
      </p:sp>
      <p:pic>
        <p:nvPicPr>
          <p:cNvPr id="11" name="Picture 10">
            <a:extLst>
              <a:ext uri="{FF2B5EF4-FFF2-40B4-BE49-F238E27FC236}">
                <a16:creationId xmlns:a16="http://schemas.microsoft.com/office/drawing/2014/main" id="{950A88F7-224D-4968-AB07-F94B8C20D5C8}"/>
              </a:ext>
            </a:extLst>
          </p:cNvPr>
          <p:cNvPicPr>
            <a:picLocks noChangeAspect="1"/>
          </p:cNvPicPr>
          <p:nvPr/>
        </p:nvPicPr>
        <p:blipFill>
          <a:blip r:embed="rId4"/>
          <a:stretch>
            <a:fillRect/>
          </a:stretch>
        </p:blipFill>
        <p:spPr>
          <a:xfrm>
            <a:off x="3607913" y="2714497"/>
            <a:ext cx="1788294" cy="2633700"/>
          </a:xfrm>
          <a:prstGeom prst="rect">
            <a:avLst/>
          </a:prstGeom>
        </p:spPr>
      </p:pic>
      <p:pic>
        <p:nvPicPr>
          <p:cNvPr id="15" name="Picture 14">
            <a:extLst>
              <a:ext uri="{FF2B5EF4-FFF2-40B4-BE49-F238E27FC236}">
                <a16:creationId xmlns:a16="http://schemas.microsoft.com/office/drawing/2014/main" id="{DA8128EE-CFEC-43D9-8F8D-EC71E438E73D}"/>
              </a:ext>
            </a:extLst>
          </p:cNvPr>
          <p:cNvPicPr>
            <a:picLocks noChangeAspect="1"/>
          </p:cNvPicPr>
          <p:nvPr/>
        </p:nvPicPr>
        <p:blipFill>
          <a:blip r:embed="rId5"/>
          <a:stretch>
            <a:fillRect/>
          </a:stretch>
        </p:blipFill>
        <p:spPr>
          <a:xfrm>
            <a:off x="1327727" y="4995958"/>
            <a:ext cx="1781175" cy="1666875"/>
          </a:xfrm>
          <a:prstGeom prst="rect">
            <a:avLst/>
          </a:prstGeom>
        </p:spPr>
      </p:pic>
      <p:pic>
        <p:nvPicPr>
          <p:cNvPr id="17" name="Picture 16">
            <a:extLst>
              <a:ext uri="{FF2B5EF4-FFF2-40B4-BE49-F238E27FC236}">
                <a16:creationId xmlns:a16="http://schemas.microsoft.com/office/drawing/2014/main" id="{7F3F7CA8-9144-4EC0-823C-12A0C352435A}"/>
              </a:ext>
            </a:extLst>
          </p:cNvPr>
          <p:cNvPicPr>
            <a:picLocks noChangeAspect="1"/>
          </p:cNvPicPr>
          <p:nvPr/>
        </p:nvPicPr>
        <p:blipFill>
          <a:blip r:embed="rId6"/>
          <a:stretch>
            <a:fillRect/>
          </a:stretch>
        </p:blipFill>
        <p:spPr>
          <a:xfrm>
            <a:off x="129969" y="1891715"/>
            <a:ext cx="2978933" cy="2820760"/>
          </a:xfrm>
          <a:prstGeom prst="rect">
            <a:avLst/>
          </a:prstGeom>
        </p:spPr>
      </p:pic>
      <p:pic>
        <p:nvPicPr>
          <p:cNvPr id="23" name="Picture 22">
            <a:extLst>
              <a:ext uri="{FF2B5EF4-FFF2-40B4-BE49-F238E27FC236}">
                <a16:creationId xmlns:a16="http://schemas.microsoft.com/office/drawing/2014/main" id="{758CB555-D78E-44C4-96FC-ACD39C12F117}"/>
              </a:ext>
            </a:extLst>
          </p:cNvPr>
          <p:cNvPicPr>
            <a:picLocks noChangeAspect="1"/>
          </p:cNvPicPr>
          <p:nvPr/>
        </p:nvPicPr>
        <p:blipFill>
          <a:blip r:embed="rId7"/>
          <a:stretch>
            <a:fillRect/>
          </a:stretch>
        </p:blipFill>
        <p:spPr>
          <a:xfrm>
            <a:off x="6330550" y="4031347"/>
            <a:ext cx="5505099" cy="2633700"/>
          </a:xfrm>
          <a:prstGeom prst="rect">
            <a:avLst/>
          </a:prstGeom>
        </p:spPr>
      </p:pic>
      <p:sp>
        <p:nvSpPr>
          <p:cNvPr id="2" name="TextBox 1">
            <a:extLst>
              <a:ext uri="{FF2B5EF4-FFF2-40B4-BE49-F238E27FC236}">
                <a16:creationId xmlns:a16="http://schemas.microsoft.com/office/drawing/2014/main" id="{2F198A8D-FA79-424C-96CC-147D07119EB6}"/>
              </a:ext>
            </a:extLst>
          </p:cNvPr>
          <p:cNvSpPr txBox="1"/>
          <p:nvPr/>
        </p:nvSpPr>
        <p:spPr>
          <a:xfrm>
            <a:off x="6609505" y="1891715"/>
            <a:ext cx="4947188" cy="2215991"/>
          </a:xfrm>
          <a:prstGeom prst="rect">
            <a:avLst/>
          </a:prstGeom>
          <a:noFill/>
        </p:spPr>
        <p:txBody>
          <a:bodyPr wrap="none" rtlCol="0">
            <a:spAutoFit/>
          </a:bodyPr>
          <a:lstStyle/>
          <a:p>
            <a:r>
              <a:rPr lang="en-US" sz="2400" b="1" dirty="0">
                <a:solidFill>
                  <a:schemeClr val="bg2">
                    <a:lumMod val="75000"/>
                  </a:schemeClr>
                </a:solidFill>
              </a:rPr>
              <a:t>Pipeline Markers indicate the</a:t>
            </a:r>
          </a:p>
          <a:p>
            <a:r>
              <a:rPr lang="en-US" sz="2400" b="1" dirty="0">
                <a:solidFill>
                  <a:schemeClr val="bg2">
                    <a:lumMod val="75000"/>
                  </a:schemeClr>
                </a:solidFill>
              </a:rPr>
              <a:t> presence of a pipeline.</a:t>
            </a:r>
          </a:p>
          <a:p>
            <a:pPr marL="342900" indent="-342900">
              <a:buFont typeface="Arial" panose="020B0604020202020204" pitchFamily="34" charset="0"/>
              <a:buChar char="•"/>
            </a:pPr>
            <a:r>
              <a:rPr lang="en-US" sz="2400" b="1" dirty="0">
                <a:solidFill>
                  <a:schemeClr val="bg2">
                    <a:lumMod val="75000"/>
                  </a:schemeClr>
                </a:solidFill>
              </a:rPr>
              <a:t>Company Name</a:t>
            </a:r>
          </a:p>
          <a:p>
            <a:pPr marL="342900" indent="-342900">
              <a:buFont typeface="Arial" panose="020B0604020202020204" pitchFamily="34" charset="0"/>
              <a:buChar char="•"/>
            </a:pPr>
            <a:r>
              <a:rPr lang="en-US" sz="2400" b="1" dirty="0">
                <a:solidFill>
                  <a:schemeClr val="bg2">
                    <a:lumMod val="75000"/>
                  </a:schemeClr>
                </a:solidFill>
              </a:rPr>
              <a:t>Company Phone Number</a:t>
            </a:r>
          </a:p>
          <a:p>
            <a:pPr marL="342900" indent="-342900">
              <a:buFont typeface="Arial" panose="020B0604020202020204" pitchFamily="34" charset="0"/>
              <a:buChar char="•"/>
            </a:pPr>
            <a:r>
              <a:rPr lang="en-US" sz="2400" b="1" dirty="0">
                <a:solidFill>
                  <a:schemeClr val="bg2">
                    <a:lumMod val="75000"/>
                  </a:schemeClr>
                </a:solidFill>
              </a:rPr>
              <a:t>Product transmitted in the line</a:t>
            </a:r>
          </a:p>
          <a:p>
            <a:endParaRPr lang="en-US" dirty="0"/>
          </a:p>
        </p:txBody>
      </p:sp>
    </p:spTree>
    <p:extLst>
      <p:ext uri="{BB962C8B-B14F-4D97-AF65-F5344CB8AC3E}">
        <p14:creationId xmlns:p14="http://schemas.microsoft.com/office/powerpoint/2010/main" val="175828514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graphicFrame>
        <p:nvGraphicFramePr>
          <p:cNvPr id="3" name="Table 2"/>
          <p:cNvGraphicFramePr>
            <a:graphicFrameLocks noGrp="1"/>
          </p:cNvGraphicFramePr>
          <p:nvPr/>
        </p:nvGraphicFramePr>
        <p:xfrm>
          <a:off x="684212" y="685800"/>
          <a:ext cx="10770725" cy="3730752"/>
        </p:xfrm>
        <a:graphic>
          <a:graphicData uri="http://schemas.openxmlformats.org/drawingml/2006/table">
            <a:tbl>
              <a:tblPr firstRow="1" bandRow="1">
                <a:tableStyleId>{5C22544A-7EE6-4342-B048-85BDC9FD1C3A}</a:tableStyleId>
              </a:tblPr>
              <a:tblGrid>
                <a:gridCol w="1487237">
                  <a:extLst>
                    <a:ext uri="{9D8B030D-6E8A-4147-A177-3AD203B41FA5}">
                      <a16:colId xmlns:a16="http://schemas.microsoft.com/office/drawing/2014/main" val="4122273549"/>
                    </a:ext>
                  </a:extLst>
                </a:gridCol>
                <a:gridCol w="9283488">
                  <a:extLst>
                    <a:ext uri="{9D8B030D-6E8A-4147-A177-3AD203B41FA5}">
                      <a16:colId xmlns:a16="http://schemas.microsoft.com/office/drawing/2014/main" val="596407783"/>
                    </a:ext>
                  </a:extLst>
                </a:gridCol>
              </a:tblGrid>
              <a:tr h="466344">
                <a:tc>
                  <a:txBody>
                    <a:bodyPr/>
                    <a:lstStyle/>
                    <a:p>
                      <a:pPr algn="r"/>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60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7036394"/>
                  </a:ext>
                </a:extLst>
              </a:tr>
              <a:tr h="466344">
                <a:tc>
                  <a:txBody>
                    <a:bodyPr/>
                    <a:lstStyle/>
                    <a:p>
                      <a:pPr algn="r"/>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1600" b="1"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2350055"/>
                  </a:ext>
                </a:extLst>
              </a:tr>
              <a:tr h="466344">
                <a:tc>
                  <a:txBody>
                    <a:bodyPr/>
                    <a:lstStyle/>
                    <a:p>
                      <a:pPr algn="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033699"/>
                  </a:ext>
                </a:extLst>
              </a:tr>
              <a:tr h="466344">
                <a:tc>
                  <a:txBody>
                    <a:bodyPr/>
                    <a:lstStyle/>
                    <a:p>
                      <a:pPr algn="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6841719"/>
                  </a:ext>
                </a:extLst>
              </a:tr>
              <a:tr h="466344">
                <a:tc>
                  <a:txBody>
                    <a:bodyPr/>
                    <a:lstStyle/>
                    <a:p>
                      <a:pPr algn="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4889212"/>
                  </a:ext>
                </a:extLst>
              </a:tr>
              <a:tr h="466344">
                <a:tc>
                  <a:txBody>
                    <a:bodyPr/>
                    <a:lstStyle/>
                    <a:p>
                      <a:pPr algn="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1842230"/>
                  </a:ext>
                </a:extLst>
              </a:tr>
              <a:tr h="466344">
                <a:tc>
                  <a:txBody>
                    <a:bodyPr/>
                    <a:lstStyle/>
                    <a:p>
                      <a:pPr algn="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b="1">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7433966"/>
                  </a:ext>
                </a:extLst>
              </a:tr>
              <a:tr h="466344">
                <a:tc>
                  <a:txBody>
                    <a:bodyPr/>
                    <a:lstStyle/>
                    <a:p>
                      <a:pPr algn="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5035977"/>
                  </a:ext>
                </a:extLst>
              </a:tr>
            </a:tbl>
          </a:graphicData>
        </a:graphic>
      </p:graphicFrame>
      <p:pic>
        <p:nvPicPr>
          <p:cNvPr id="6146" name="Picture 2" descr="Image result for apwa color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3" y="384723"/>
            <a:ext cx="6256631" cy="56170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american public works associat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990" y="2519872"/>
            <a:ext cx="5002273" cy="1346767"/>
          </a:xfrm>
          <a:prstGeom prst="rect">
            <a:avLst/>
          </a:prstGeom>
          <a:solidFill>
            <a:schemeClr val="tx1"/>
          </a:solidFill>
        </p:spPr>
      </p:pic>
    </p:spTree>
    <p:extLst>
      <p:ext uri="{BB962C8B-B14F-4D97-AF65-F5344CB8AC3E}">
        <p14:creationId xmlns:p14="http://schemas.microsoft.com/office/powerpoint/2010/main" val="194985973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96918" y="928468"/>
            <a:ext cx="7083021" cy="2309237"/>
          </a:xfrm>
        </p:spPr>
        <p:txBody>
          <a:bodyPr>
            <a:normAutofit fontScale="90000"/>
          </a:bodyPr>
          <a:lstStyle/>
          <a:p>
            <a:pPr>
              <a:lnSpc>
                <a:spcPct val="90000"/>
              </a:lnSpc>
            </a:pPr>
            <a:br>
              <a:rPr lang="en-US" sz="3000" b="1" dirty="0"/>
            </a:br>
            <a:br>
              <a:rPr lang="en-US" sz="3000" b="1" dirty="0"/>
            </a:br>
            <a:br>
              <a:rPr lang="en-US" sz="3000" b="1" dirty="0"/>
            </a:br>
            <a:r>
              <a:rPr lang="en-US" sz="4400" b="1" dirty="0"/>
              <a:t>Before you Dig</a:t>
            </a:r>
            <a:br>
              <a:rPr lang="en-US" sz="4400" b="1" dirty="0"/>
            </a:br>
            <a:r>
              <a:rPr lang="en-US" sz="4400" b="1" dirty="0">
                <a:hlinkClick r:id="rId3"/>
              </a:rPr>
              <a:t>Know What's Below</a:t>
            </a:r>
            <a:br>
              <a:rPr lang="en-US" sz="4400" b="1" dirty="0">
                <a:hlinkClick r:id="rId3"/>
              </a:rPr>
            </a:br>
            <a:r>
              <a:rPr lang="en-US" sz="4400" b="1" dirty="0">
                <a:hlinkClick r:id="rId3"/>
              </a:rPr>
              <a:t>Call 811 </a:t>
            </a:r>
            <a:br>
              <a:rPr lang="en-US" sz="4000" b="1" dirty="0"/>
            </a:br>
            <a:endParaRPr lang="en-US" sz="4000" b="1" dirty="0"/>
          </a:p>
        </p:txBody>
      </p:sp>
      <p:sp>
        <p:nvSpPr>
          <p:cNvPr id="3" name="Subtitle 2"/>
          <p:cNvSpPr>
            <a:spLocks noGrp="1"/>
          </p:cNvSpPr>
          <p:nvPr>
            <p:ph type="subTitle" idx="1"/>
          </p:nvPr>
        </p:nvSpPr>
        <p:spPr>
          <a:xfrm>
            <a:off x="4769682" y="5019992"/>
            <a:ext cx="7083021" cy="1608663"/>
          </a:xfrm>
        </p:spPr>
        <p:txBody>
          <a:bodyPr>
            <a:normAutofit/>
          </a:bodyPr>
          <a:lstStyle/>
          <a:p>
            <a:r>
              <a:rPr lang="en-US" sz="3600" b="1" dirty="0">
                <a:solidFill>
                  <a:schemeClr val="tx1"/>
                </a:solidFill>
              </a:rPr>
              <a:t>Ketha Molina</a:t>
            </a:r>
            <a:endParaRPr lang="en-US" sz="2200" b="1" dirty="0">
              <a:solidFill>
                <a:schemeClr val="tx1"/>
              </a:solidFill>
            </a:endParaRPr>
          </a:p>
          <a:p>
            <a:endParaRPr lang="en-US" b="1" dirty="0"/>
          </a:p>
          <a:p>
            <a:endParaRPr lang="en-US" b="1" dirty="0"/>
          </a:p>
        </p:txBody>
      </p:sp>
      <p:pic>
        <p:nvPicPr>
          <p:cNvPr id="2050" name="Picture 2">
            <a:extLst>
              <a:ext uri="{FF2B5EF4-FFF2-40B4-BE49-F238E27FC236}">
                <a16:creationId xmlns:a16="http://schemas.microsoft.com/office/drawing/2014/main" id="{52009C83-98FF-41DC-8934-F3F544B90E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43" r="17167"/>
          <a:stretch/>
        </p:blipFill>
        <p:spPr bwMode="auto">
          <a:xfrm>
            <a:off x="20" y="10"/>
            <a:ext cx="463971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8" name="Straight Connector 137">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pic>
        <p:nvPicPr>
          <p:cNvPr id="4" name="Picture 3">
            <a:extLst>
              <a:ext uri="{FF2B5EF4-FFF2-40B4-BE49-F238E27FC236}">
                <a16:creationId xmlns:a16="http://schemas.microsoft.com/office/drawing/2014/main" id="{AC5E23CE-6047-451D-9DBA-A986143711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327" y="5791666"/>
            <a:ext cx="2258501" cy="692688"/>
          </a:xfrm>
          <a:prstGeom prst="rect">
            <a:avLst/>
          </a:prstGeom>
        </p:spPr>
      </p:pic>
    </p:spTree>
    <p:extLst>
      <p:ext uri="{BB962C8B-B14F-4D97-AF65-F5344CB8AC3E}">
        <p14:creationId xmlns:p14="http://schemas.microsoft.com/office/powerpoint/2010/main" val="212864966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3316" name="Straight Connector 134">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17" name="Straight Connector 136">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18" name="Straight Connector 138">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19" name="Straight Connector 140">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20" name="Straight Connector 142">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3321" name="Rectangle 144">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09C7067-67FB-4A98-9E7F-AB48CE8E9B1F}"/>
              </a:ext>
            </a:extLst>
          </p:cNvPr>
          <p:cNvSpPr>
            <a:spLocks noGrp="1"/>
          </p:cNvSpPr>
          <p:nvPr>
            <p:ph type="title"/>
          </p:nvPr>
        </p:nvSpPr>
        <p:spPr>
          <a:xfrm>
            <a:off x="5072970" y="1540933"/>
            <a:ext cx="6159273" cy="2302935"/>
          </a:xfrm>
        </p:spPr>
        <p:txBody>
          <a:bodyPr vert="horz" lIns="91440" tIns="45720" rIns="91440" bIns="45720" rtlCol="0" anchor="b">
            <a:normAutofit/>
          </a:bodyPr>
          <a:lstStyle/>
          <a:p>
            <a:r>
              <a:rPr lang="en-US" sz="4800" b="1" dirty="0"/>
              <a:t>Damage Prevention</a:t>
            </a:r>
          </a:p>
        </p:txBody>
      </p:sp>
      <p:pic>
        <p:nvPicPr>
          <p:cNvPr id="13314" name="Picture 2" descr="10 Underground Utility Myths">
            <a:extLst>
              <a:ext uri="{FF2B5EF4-FFF2-40B4-BE49-F238E27FC236}">
                <a16:creationId xmlns:a16="http://schemas.microsoft.com/office/drawing/2014/main" id="{A5D343DC-6BBC-43F0-8AFC-8B9B8057ED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73" r="32459" b="1"/>
          <a:stretch/>
        </p:blipFill>
        <p:spPr bwMode="auto">
          <a:xfrm>
            <a:off x="20" y="10"/>
            <a:ext cx="463971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13322" name="Group 146">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8" name="Straight Connector 147">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23" name="Straight Connector 148">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Picture 10">
            <a:extLst>
              <a:ext uri="{FF2B5EF4-FFF2-40B4-BE49-F238E27FC236}">
                <a16:creationId xmlns:a16="http://schemas.microsoft.com/office/drawing/2014/main" id="{62442791-D1A9-4398-A449-278188930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1918131659"/>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071448"/>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Pre-Excavation Checklist</a:t>
            </a:r>
            <a:br>
              <a:rPr lang="en-US" dirty="0">
                <a:solidFill>
                  <a:schemeClr val="bg1"/>
                </a:solidFill>
                <a:latin typeface="Arial" panose="020B0604020202020204" pitchFamily="34" charset="0"/>
                <a:cs typeface="Arial" panose="020B0604020202020204" pitchFamily="34" charset="0"/>
              </a:rPr>
            </a:br>
            <a:endParaRPr lang="en-US"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5" name="Rectangle 4"/>
          <p:cNvSpPr/>
          <p:nvPr/>
        </p:nvSpPr>
        <p:spPr>
          <a:xfrm>
            <a:off x="1433145" y="1521945"/>
            <a:ext cx="9398977" cy="276999"/>
          </a:xfrm>
          <a:prstGeom prst="rect">
            <a:avLst/>
          </a:prstGeom>
        </p:spPr>
        <p:txBody>
          <a:bodyPr wrap="square">
            <a:spAutoFit/>
          </a:bodyPr>
          <a:lstStyle/>
          <a:p>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012367" y="791283"/>
          <a:ext cx="7491047" cy="1306633"/>
        </p:xfrm>
        <a:graphic>
          <a:graphicData uri="http://schemas.openxmlformats.org/drawingml/2006/table">
            <a:tbl>
              <a:tblPr>
                <a:tableStyleId>{5C22544A-7EE6-4342-B048-85BDC9FD1C3A}</a:tableStyleId>
              </a:tblPr>
              <a:tblGrid>
                <a:gridCol w="7491047">
                  <a:extLst>
                    <a:ext uri="{9D8B030D-6E8A-4147-A177-3AD203B41FA5}">
                      <a16:colId xmlns:a16="http://schemas.microsoft.com/office/drawing/2014/main" val="2859933055"/>
                    </a:ext>
                  </a:extLst>
                </a:gridCol>
              </a:tblGrid>
              <a:tr h="1306633">
                <a:tc>
                  <a:txBody>
                    <a:bodyPr/>
                    <a:lstStyle/>
                    <a:p>
                      <a:pPr marL="0" marR="0" algn="l">
                        <a:spcBef>
                          <a:spcPts val="0"/>
                        </a:spcBef>
                        <a:spcAft>
                          <a:spcPts val="0"/>
                        </a:spcAft>
                      </a:pPr>
                      <a:r>
                        <a:rPr lang="en-US" sz="1200" dirty="0">
                          <a:effectLst/>
                          <a:latin typeface="Arial" panose="020B0604020202020204" pitchFamily="34" charset="0"/>
                          <a:cs typeface="Arial" panose="020B0604020202020204" pitchFamily="34" charset="0"/>
                        </a:rPr>
                        <a:t>Complete a pre-excavation walk-out of the entire job site. Your objective is to visually inspect the dig area to ensure all utilities are marked. Look for signs of utilities that may not be marked such as, above-ground pedestals, gas meters, man-hole covers, drains, or utility poles with cable risers.  If you find these indicators and suspect that there is an unmarked utility DO NOT PROCEED. Notify One Call that an unidentified line has been discovered.</a:t>
                      </a:r>
                    </a:p>
                    <a:p>
                      <a:pPr marL="0" marR="0" algn="ctr">
                        <a:spcBef>
                          <a:spcPts val="0"/>
                        </a:spcBef>
                        <a:spcAft>
                          <a:spcPts val="0"/>
                        </a:spcAft>
                      </a:pPr>
                      <a:endParaRPr lang="en-US" sz="1000" dirty="0">
                        <a:effectLst/>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When you have completed your walk-out, complete the following check list: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tx1"/>
                    </a:solidFill>
                  </a:tcPr>
                </a:tc>
                <a:extLst>
                  <a:ext uri="{0D108BD9-81ED-4DB2-BD59-A6C34878D82A}">
                    <a16:rowId xmlns:a16="http://schemas.microsoft.com/office/drawing/2014/main" val="987281862"/>
                  </a:ext>
                </a:extLst>
              </a:tr>
            </a:tbl>
          </a:graphicData>
        </a:graphic>
      </p:graphicFrame>
      <p:sp>
        <p:nvSpPr>
          <p:cNvPr id="4" name="Rectangle 3"/>
          <p:cNvSpPr>
            <a:spLocks noChangeArrowheads="1"/>
          </p:cNvSpPr>
          <p:nvPr/>
        </p:nvSpPr>
        <p:spPr bwMode="auto">
          <a:xfrm>
            <a:off x="1660525" y="2093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660525" y="2551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6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PRE EXCAVATION CHECK- LIST </a:t>
            </a:r>
            <a:r>
              <a:rPr kumimoji="0" lang="en-US" altLang="en-US" sz="14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995854" y="2214580"/>
            <a:ext cx="7622931" cy="3847207"/>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Crew Foreman</a:t>
            </a:r>
            <a:r>
              <a:rPr kumimoji="0" lang="en-US" altLang="en-US"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sng"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One-Call Ticket</a:t>
            </a:r>
            <a:r>
              <a:rPr kumimoji="0" lang="en-US" altLang="en-US"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#___________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Contact</a:t>
            </a:r>
            <a:r>
              <a:rPr kumimoji="0" lang="en-US" altLang="en-US"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#___________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Date</a:t>
            </a:r>
            <a:r>
              <a:rPr kumimoji="0" lang="en-US" altLang="en-US" sz="10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________</a:t>
            </a:r>
            <a:endParaRPr kumimoji="0" lang="en-US" altLang="en-US" sz="11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1"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Verify that the One-Call ticket covers the ‘Scope of work’ and ‘Work to begin’ date:</a:t>
            </a:r>
            <a:endParaRPr kumimoji="0" lang="en-US" altLang="en-US" sz="1100" b="0" i="0" u="none" strike="noStrike" cap="none" normalizeH="0" baseline="0" dirty="0">
              <a:ln>
                <a:noFill/>
              </a:ln>
              <a:solidFill>
                <a:schemeClr val="bg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tab pos="914400" algn="l"/>
              </a:tabLst>
            </a:pPr>
            <a:r>
              <a:rPr kumimoji="0" lang="en-US" altLang="en-US" sz="12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I have verified the One-Call ticket covers the ‘Scope of work’  </a:t>
            </a:r>
          </a:p>
          <a:p>
            <a:pPr marL="457200" marR="0" lvl="1" indent="0" algn="l" defTabSz="914400" rtl="0" eaLnBrk="0" fontAlgn="base" latinLnBrk="0" hangingPunct="0">
              <a:lnSpc>
                <a:spcPct val="100000"/>
              </a:lnSpc>
              <a:spcBef>
                <a:spcPct val="0"/>
              </a:spcBef>
              <a:spcAft>
                <a:spcPct val="0"/>
              </a:spcAft>
              <a:buClrTx/>
              <a:buSzTx/>
              <a:buFontTx/>
              <a:buAutoNum type="arabicParenR"/>
              <a:tabLst>
                <a:tab pos="914400" algn="l"/>
              </a:tabLst>
            </a:pPr>
            <a:r>
              <a:rPr kumimoji="0" lang="en-US" altLang="en-US" sz="12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I have verified the One-Call ticket ‘Work to begin’ date             </a:t>
            </a:r>
            <a:endParaRPr kumimoji="0" lang="en-US" altLang="en-US" sz="11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1"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 What marked utilities did you observe?</a:t>
            </a:r>
            <a:endParaRPr kumimoji="0" lang="en-US" altLang="en-US" sz="11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Gas (</a:t>
            </a:r>
            <a:r>
              <a:rPr kumimoji="0" lang="en-US" altLang="en-US" sz="9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Yellow</a:t>
            </a:r>
            <a:r>
              <a:rPr kumimoji="0" lang="en-US" altLang="en-US" sz="10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Electric (</a:t>
            </a:r>
            <a:r>
              <a:rPr kumimoji="0" lang="en-US" altLang="en-US" sz="9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Red</a:t>
            </a:r>
            <a:r>
              <a:rPr kumimoji="0" lang="en-US" altLang="en-US" sz="10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Telephone (</a:t>
            </a:r>
            <a:r>
              <a:rPr kumimoji="0" lang="en-US" altLang="en-US" sz="9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Orange</a:t>
            </a:r>
            <a:r>
              <a:rPr kumimoji="0" lang="en-US" altLang="en-US" sz="10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Cable TV (</a:t>
            </a:r>
            <a:r>
              <a:rPr kumimoji="0" lang="en-US" altLang="en-US" sz="9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Orange</a:t>
            </a:r>
            <a:r>
              <a:rPr kumimoji="0" lang="en-US" altLang="en-US" sz="10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Water (</a:t>
            </a:r>
            <a:r>
              <a:rPr kumimoji="0" lang="en-US" altLang="en-US" sz="9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Blue)</a:t>
            </a: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Sewer (</a:t>
            </a:r>
            <a:r>
              <a:rPr kumimoji="0" lang="en-US" altLang="en-US" sz="9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Green</a:t>
            </a:r>
            <a:r>
              <a:rPr kumimoji="0" lang="en-US" altLang="en-US" sz="1000" b="0" i="0" u="none" strike="noStrike" cap="none" normalizeH="0" baseline="0" dirty="0" bmk="">
                <a:ln>
                  <a:noFill/>
                </a:ln>
                <a:solidFill>
                  <a:schemeClr val="bg1"/>
                </a:solidFill>
                <a:effectLst/>
                <a:ea typeface="Times New Roman" panose="02020603050405020304" pitchFamily="18" charset="0"/>
                <a:cs typeface="Arial" panose="020B0604020202020204" pitchFamily="34" charset="0"/>
              </a:rPr>
              <a:t>)</a:t>
            </a:r>
            <a:endParaRPr kumimoji="0" lang="en-US" altLang="en-US" sz="1100" b="0" i="0" u="none" strike="noStrike" cap="none" normalizeH="0" baseline="0" dirty="0" bmk="">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n-US" altLang="en-US" sz="1200" b="1"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1"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Based on visual observation, did you see signs of any unmarked utilities? </a:t>
            </a:r>
            <a:r>
              <a:rPr kumimoji="0" lang="en-US" altLang="en-US" sz="10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Yes</a:t>
            </a: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bmk="">
                <a:ln>
                  <a:noFill/>
                </a:ln>
                <a:solidFill>
                  <a:schemeClr val="bg1"/>
                </a:solidFill>
                <a:effectLst/>
                <a:ea typeface="Times New Roman" panose="02020603050405020304" pitchFamily="18" charset="0"/>
                <a:cs typeface="Arial" panose="020B0604020202020204" pitchFamily="34" charset="0"/>
              </a:rPr>
              <a:t>No</a:t>
            </a:r>
            <a:endParaRPr kumimoji="0" lang="en-US" altLang="en-US" sz="1100" b="0" i="0" u="none" strike="noStrike" cap="none" normalizeH="0" baseline="0" dirty="0" bmk="">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0" i="0" u="none" strike="noStrike" cap="none" normalizeH="0" baseline="0" dirty="0" bmk="">
                <a:ln>
                  <a:noFill/>
                </a:ln>
                <a:solidFill>
                  <a:schemeClr val="bg1"/>
                </a:solidFill>
                <a:effectLst/>
                <a:ea typeface="Times New Roman" panose="02020603050405020304" pitchFamily="18" charset="0"/>
                <a:cs typeface="Arial" panose="020B0604020202020204" pitchFamily="34" charset="0"/>
              </a:rPr>
              <a:t>If Yes, please identify?</a:t>
            </a:r>
            <a:endParaRPr kumimoji="0" lang="en-US" altLang="en-US" sz="1100" b="0" i="0" u="none" strike="noStrike" cap="none" normalizeH="0" baseline="0" dirty="0" bmk="">
              <a:ln>
                <a:noFill/>
              </a:ln>
              <a:solidFill>
                <a:schemeClr val="bg1"/>
              </a:solidFill>
              <a:effectLst/>
            </a:endParaRPr>
          </a:p>
          <a:p>
            <a:pPr lvl="0" defTabSz="914400"/>
            <a:r>
              <a:rPr lang="en-US" altLang="en-US" sz="1000" dirty="0">
                <a:solidFill>
                  <a:schemeClr val="bg1"/>
                </a:solidFill>
                <a:ea typeface="Times New Roman" panose="02020603050405020304" pitchFamily="18" charset="0"/>
                <a:cs typeface="Arial" panose="020B0604020202020204" pitchFamily="34" charset="0"/>
              </a:rPr>
              <a:t>Gas (</a:t>
            </a:r>
            <a:r>
              <a:rPr lang="en-US" altLang="en-US" sz="900" dirty="0">
                <a:solidFill>
                  <a:schemeClr val="bg1"/>
                </a:solidFill>
                <a:ea typeface="Times New Roman" panose="02020603050405020304" pitchFamily="18" charset="0"/>
                <a:cs typeface="Arial" panose="020B0604020202020204" pitchFamily="34" charset="0"/>
              </a:rPr>
              <a:t>Yellow</a:t>
            </a:r>
            <a:r>
              <a:rPr lang="en-US" altLang="en-US" sz="1000" dirty="0">
                <a:solidFill>
                  <a:schemeClr val="bg1"/>
                </a:solidFill>
                <a:ea typeface="Times New Roman" panose="02020603050405020304" pitchFamily="18" charset="0"/>
                <a:cs typeface="Arial" panose="020B0604020202020204" pitchFamily="34" charset="0"/>
              </a:rPr>
              <a:t>) 	 </a:t>
            </a:r>
            <a:r>
              <a:rPr lang="en-US" altLang="en-US" sz="1000" dirty="0" bmk="">
                <a:solidFill>
                  <a:schemeClr val="bg1"/>
                </a:solidFill>
                <a:ea typeface="Times New Roman" panose="02020603050405020304" pitchFamily="18" charset="0"/>
                <a:cs typeface="Arial" panose="020B0604020202020204" pitchFamily="34" charset="0"/>
              </a:rPr>
              <a:t>  Electric (</a:t>
            </a:r>
            <a:r>
              <a:rPr lang="en-US" altLang="en-US" sz="900" dirty="0" bmk="">
                <a:solidFill>
                  <a:schemeClr val="bg1"/>
                </a:solidFill>
                <a:ea typeface="Times New Roman" panose="02020603050405020304" pitchFamily="18" charset="0"/>
                <a:cs typeface="Arial" panose="020B0604020202020204" pitchFamily="34" charset="0"/>
              </a:rPr>
              <a:t>Red</a:t>
            </a:r>
            <a:r>
              <a:rPr lang="en-US" altLang="en-US" sz="1000" dirty="0" bmk="">
                <a:solidFill>
                  <a:schemeClr val="bg1"/>
                </a:solidFill>
                <a:ea typeface="Times New Roman" panose="02020603050405020304" pitchFamily="18" charset="0"/>
                <a:cs typeface="Arial" panose="020B0604020202020204" pitchFamily="34" charset="0"/>
              </a:rPr>
              <a:t>)         Telephone (</a:t>
            </a:r>
            <a:r>
              <a:rPr lang="en-US" altLang="en-US" sz="900" dirty="0" bmk="">
                <a:solidFill>
                  <a:schemeClr val="bg1"/>
                </a:solidFill>
                <a:ea typeface="Times New Roman" panose="02020603050405020304" pitchFamily="18" charset="0"/>
                <a:cs typeface="Arial" panose="020B0604020202020204" pitchFamily="34" charset="0"/>
              </a:rPr>
              <a:t>Orange</a:t>
            </a:r>
            <a:r>
              <a:rPr lang="en-US" altLang="en-US" sz="1000" dirty="0" bmk="">
                <a:solidFill>
                  <a:schemeClr val="bg1"/>
                </a:solidFill>
                <a:ea typeface="Times New Roman" panose="02020603050405020304" pitchFamily="18" charset="0"/>
                <a:cs typeface="Arial" panose="020B0604020202020204" pitchFamily="34" charset="0"/>
              </a:rPr>
              <a:t>)        Cable TV (</a:t>
            </a:r>
            <a:r>
              <a:rPr lang="en-US" altLang="en-US" sz="900" dirty="0" bmk="">
                <a:solidFill>
                  <a:schemeClr val="bg1"/>
                </a:solidFill>
                <a:ea typeface="Times New Roman" panose="02020603050405020304" pitchFamily="18" charset="0"/>
                <a:cs typeface="Arial" panose="020B0604020202020204" pitchFamily="34" charset="0"/>
              </a:rPr>
              <a:t>Orange</a:t>
            </a:r>
            <a:r>
              <a:rPr lang="en-US" altLang="en-US" sz="1000" dirty="0" bmk="">
                <a:solidFill>
                  <a:schemeClr val="bg1"/>
                </a:solidFill>
                <a:ea typeface="Times New Roman" panose="02020603050405020304" pitchFamily="18" charset="0"/>
                <a:cs typeface="Arial" panose="020B0604020202020204" pitchFamily="34" charset="0"/>
              </a:rPr>
              <a:t>)         Water (</a:t>
            </a:r>
            <a:r>
              <a:rPr lang="en-US" altLang="en-US" sz="900" dirty="0" bmk="">
                <a:solidFill>
                  <a:schemeClr val="bg1"/>
                </a:solidFill>
                <a:ea typeface="Times New Roman" panose="02020603050405020304" pitchFamily="18" charset="0"/>
                <a:cs typeface="Arial" panose="020B0604020202020204" pitchFamily="34" charset="0"/>
              </a:rPr>
              <a:t>Blue)</a:t>
            </a:r>
            <a:r>
              <a:rPr lang="en-US" altLang="en-US" sz="1200" dirty="0" bmk="">
                <a:solidFill>
                  <a:schemeClr val="bg1"/>
                </a:solidFill>
                <a:ea typeface="Times New Roman" panose="02020603050405020304" pitchFamily="18" charset="0"/>
                <a:cs typeface="Arial" panose="020B0604020202020204" pitchFamily="34" charset="0"/>
              </a:rPr>
              <a:t>        </a:t>
            </a:r>
            <a:r>
              <a:rPr lang="en-US" altLang="en-US" sz="1000" dirty="0" bmk="">
                <a:solidFill>
                  <a:schemeClr val="bg1"/>
                </a:solidFill>
                <a:ea typeface="Times New Roman" panose="02020603050405020304" pitchFamily="18" charset="0"/>
                <a:cs typeface="Arial" panose="020B0604020202020204" pitchFamily="34" charset="0"/>
              </a:rPr>
              <a:t>Sewer (</a:t>
            </a:r>
            <a:r>
              <a:rPr lang="en-US" altLang="en-US" sz="900" dirty="0" bmk="">
                <a:solidFill>
                  <a:schemeClr val="bg1"/>
                </a:solidFill>
                <a:ea typeface="Times New Roman" panose="02020603050405020304" pitchFamily="18" charset="0"/>
                <a:cs typeface="Arial" panose="020B0604020202020204" pitchFamily="34" charset="0"/>
              </a:rPr>
              <a:t>Green</a:t>
            </a:r>
            <a:r>
              <a:rPr lang="en-US" altLang="en-US" sz="1000" dirty="0" bmk="">
                <a:solidFill>
                  <a:schemeClr val="bg1"/>
                </a:solidFill>
                <a:ea typeface="Times New Roman" panose="02020603050405020304" pitchFamily="18" charset="0"/>
                <a:cs typeface="Arial" panose="020B0604020202020204" pitchFamily="34" charset="0"/>
              </a:rPr>
              <a:t>)</a:t>
            </a:r>
            <a:endParaRPr lang="en-US" altLang="en-US" sz="1100" dirty="0" bmk="">
              <a:solidFill>
                <a:schemeClr val="bg1"/>
              </a:solidFill>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200" b="0" i="0" u="none" strike="noStrike" cap="none" normalizeH="0" baseline="0" dirty="0" bmk="">
                <a:ln>
                  <a:noFill/>
                </a:ln>
                <a:solidFill>
                  <a:schemeClr val="bg1"/>
                </a:solidFill>
                <a:effectLst/>
                <a:ea typeface="Times New Roman" panose="02020603050405020304" pitchFamily="18" charset="0"/>
                <a:cs typeface="Arial" panose="020B0604020202020204" pitchFamily="34" charset="0"/>
              </a:rPr>
              <a:t>I have notified One Call of the unmarked Utility </a:t>
            </a:r>
            <a:endParaRPr kumimoji="0" lang="en-US" altLang="en-US" sz="1100" b="0" i="0" u="none" strike="noStrike" cap="none" normalizeH="0" baseline="0" dirty="0" bmk="">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1" i="0" u="none" strike="noStrike" cap="none" normalizeH="0" baseline="0" dirty="0" bmk="">
                <a:ln>
                  <a:noFill/>
                </a:ln>
                <a:solidFill>
                  <a:schemeClr val="bg1"/>
                </a:solidFill>
                <a:effectLst/>
                <a:ea typeface="Times New Roman" panose="02020603050405020304" pitchFamily="18" charset="0"/>
                <a:cs typeface="Arial" panose="020B0604020202020204" pitchFamily="34" charset="0"/>
              </a:rPr>
              <a:t>Photograph the entire proposed work area including all locate marks.</a:t>
            </a:r>
            <a:endParaRPr kumimoji="0" lang="en-US" altLang="en-US" sz="1100" b="0" i="0" u="none" strike="noStrike" cap="none" normalizeH="0" baseline="0" dirty="0" bmk="">
              <a:ln>
                <a:noFill/>
              </a:ln>
              <a:solidFill>
                <a:schemeClr val="bg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 have photographed the entire site prior to excavation</a:t>
            </a:r>
            <a:r>
              <a:rPr kumimoji="0" lang="en-US" altLang="en-US" sz="1200" b="0" i="0" u="none" strike="noStrike" cap="none" normalizeH="0" baseline="0" dirty="0" bmk="">
                <a:ln>
                  <a:noFill/>
                </a:ln>
                <a:solidFill>
                  <a:schemeClr val="bg1"/>
                </a:solidFill>
                <a:effectLst/>
                <a:ea typeface="Times New Roman" panose="02020603050405020304" pitchFamily="18" charset="0"/>
              </a:rPr>
              <a:t> </a:t>
            </a: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bmk="">
              <a:ln>
                <a:noFill/>
              </a:ln>
              <a:solidFill>
                <a:schemeClr val="bg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 have photographed existing locate/markings</a:t>
            </a:r>
            <a:r>
              <a:rPr kumimoji="0" lang="en-US" altLang="en-US" sz="1200" b="0" i="0" u="none" strike="noStrike" cap="none" normalizeH="0" baseline="0" dirty="0" bmk="">
                <a:ln>
                  <a:noFill/>
                </a:ln>
                <a:solidFill>
                  <a:schemeClr val="bg1"/>
                </a:solidFill>
                <a:effectLst/>
                <a:ea typeface="Times New Roman" panose="02020603050405020304" pitchFamily="18" charset="0"/>
              </a:rPr>
              <a:t>      </a:t>
            </a: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bmk="">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100" b="1" i="0" u="none" strike="noStrike" cap="none" normalizeH="0" baseline="0" dirty="0" bmk="">
                <a:ln>
                  <a:noFill/>
                </a:ln>
                <a:solidFill>
                  <a:schemeClr val="bg1"/>
                </a:solidFill>
                <a:effectLst/>
                <a:ea typeface="Times New Roman" panose="02020603050405020304" pitchFamily="18" charset="0"/>
                <a:cs typeface="Arial" panose="020B0604020202020204" pitchFamily="34" charset="0"/>
              </a:rPr>
              <a:t>Advise your crew members of the following: If they have to cross a marked Utility they must HAND DIG ONLY within 18” of the locate marks plus half the diameter of the buried facility. </a:t>
            </a:r>
            <a:endParaRPr kumimoji="0" lang="en-US" altLang="en-US" sz="1100" b="0" i="0" u="none" strike="noStrike" cap="none" normalizeH="0" baseline="0" dirty="0" bmk="">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200" b="1" i="0" u="none" strike="noStrike" cap="none" normalizeH="0" baseline="0" dirty="0" bmk="">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RESPECT THE MARKS!</a:t>
            </a:r>
            <a:endParaRPr kumimoji="0" lang="en-US" altLang="en-US" sz="11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bmk="">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 have advised my crew of the 18” hand dig rule</a:t>
            </a:r>
            <a:r>
              <a:rPr kumimoji="0" lang="en-US" altLang="en-US" sz="1200" b="0" i="0" u="none" strike="noStrike" cap="none" normalizeH="0" baseline="0" dirty="0" bmk="">
                <a:ln>
                  <a:noFill/>
                </a:ln>
                <a:solidFill>
                  <a:schemeClr val="bg1"/>
                </a:solidFill>
                <a:effectLst/>
                <a:ea typeface="Times New Roman" panose="02020603050405020304" pitchFamily="18" charset="0"/>
              </a:rPr>
              <a:t> </a:t>
            </a:r>
            <a:r>
              <a:rPr kumimoji="0" lang="en-US" altLang="en-US" sz="1200" b="0" i="0" u="none" strike="noStrike" cap="none" normalizeH="0" baseline="0" dirty="0" bmk="">
                <a:ln>
                  <a:noFill/>
                </a:ln>
                <a:solidFill>
                  <a:schemeClr val="bg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10" name="Rounded Rectangle 9"/>
          <p:cNvSpPr/>
          <p:nvPr/>
        </p:nvSpPr>
        <p:spPr>
          <a:xfrm>
            <a:off x="7672754" y="3336232"/>
            <a:ext cx="167054" cy="1341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5315939" y="3336233"/>
            <a:ext cx="182896" cy="152413"/>
          </a:xfrm>
          <a:prstGeom prst="rect">
            <a:avLst/>
          </a:prstGeom>
        </p:spPr>
      </p:pic>
      <p:pic>
        <p:nvPicPr>
          <p:cNvPr id="14" name="Picture 13"/>
          <p:cNvPicPr>
            <a:picLocks noChangeAspect="1"/>
          </p:cNvPicPr>
          <p:nvPr/>
        </p:nvPicPr>
        <p:blipFill>
          <a:blip r:embed="rId4"/>
          <a:stretch>
            <a:fillRect/>
          </a:stretch>
        </p:blipFill>
        <p:spPr>
          <a:xfrm>
            <a:off x="3938237" y="3341125"/>
            <a:ext cx="182896" cy="152413"/>
          </a:xfrm>
          <a:prstGeom prst="rect">
            <a:avLst/>
          </a:prstGeom>
        </p:spPr>
      </p:pic>
      <p:pic>
        <p:nvPicPr>
          <p:cNvPr id="15" name="Picture 14"/>
          <p:cNvPicPr>
            <a:picLocks noChangeAspect="1"/>
          </p:cNvPicPr>
          <p:nvPr/>
        </p:nvPicPr>
        <p:blipFill>
          <a:blip r:embed="rId4"/>
          <a:stretch>
            <a:fillRect/>
          </a:stretch>
        </p:blipFill>
        <p:spPr>
          <a:xfrm>
            <a:off x="2875597" y="3341125"/>
            <a:ext cx="182896" cy="152413"/>
          </a:xfrm>
          <a:prstGeom prst="rect">
            <a:avLst/>
          </a:prstGeom>
        </p:spPr>
      </p:pic>
      <p:pic>
        <p:nvPicPr>
          <p:cNvPr id="16" name="Picture 15"/>
          <p:cNvPicPr>
            <a:picLocks noChangeAspect="1"/>
          </p:cNvPicPr>
          <p:nvPr/>
        </p:nvPicPr>
        <p:blipFill>
          <a:blip r:embed="rId4"/>
          <a:stretch>
            <a:fillRect/>
          </a:stretch>
        </p:blipFill>
        <p:spPr>
          <a:xfrm>
            <a:off x="6645317" y="3336232"/>
            <a:ext cx="182896" cy="152413"/>
          </a:xfrm>
          <a:prstGeom prst="rect">
            <a:avLst/>
          </a:prstGeom>
        </p:spPr>
      </p:pic>
      <p:pic>
        <p:nvPicPr>
          <p:cNvPr id="17" name="Picture 16"/>
          <p:cNvPicPr>
            <a:picLocks noChangeAspect="1"/>
          </p:cNvPicPr>
          <p:nvPr/>
        </p:nvPicPr>
        <p:blipFill>
          <a:blip r:embed="rId4"/>
          <a:stretch>
            <a:fillRect/>
          </a:stretch>
        </p:blipFill>
        <p:spPr>
          <a:xfrm>
            <a:off x="8770597" y="3336231"/>
            <a:ext cx="182896" cy="152413"/>
          </a:xfrm>
          <a:prstGeom prst="rect">
            <a:avLst/>
          </a:prstGeom>
        </p:spPr>
      </p:pic>
      <p:pic>
        <p:nvPicPr>
          <p:cNvPr id="18" name="Picture 17"/>
          <p:cNvPicPr>
            <a:picLocks noChangeAspect="1"/>
          </p:cNvPicPr>
          <p:nvPr/>
        </p:nvPicPr>
        <p:blipFill>
          <a:blip r:embed="rId4"/>
          <a:stretch>
            <a:fillRect/>
          </a:stretch>
        </p:blipFill>
        <p:spPr>
          <a:xfrm>
            <a:off x="6836661" y="2784443"/>
            <a:ext cx="182896" cy="152413"/>
          </a:xfrm>
          <a:prstGeom prst="rect">
            <a:avLst/>
          </a:prstGeom>
        </p:spPr>
      </p:pic>
      <p:pic>
        <p:nvPicPr>
          <p:cNvPr id="19" name="Picture 18"/>
          <p:cNvPicPr>
            <a:picLocks noChangeAspect="1"/>
          </p:cNvPicPr>
          <p:nvPr/>
        </p:nvPicPr>
        <p:blipFill>
          <a:blip r:embed="rId4"/>
          <a:stretch>
            <a:fillRect/>
          </a:stretch>
        </p:blipFill>
        <p:spPr>
          <a:xfrm>
            <a:off x="6365562" y="2932106"/>
            <a:ext cx="182896" cy="152413"/>
          </a:xfrm>
          <a:prstGeom prst="rect">
            <a:avLst/>
          </a:prstGeom>
        </p:spPr>
      </p:pic>
      <p:pic>
        <p:nvPicPr>
          <p:cNvPr id="13" name="Picture 12"/>
          <p:cNvPicPr>
            <a:picLocks noChangeAspect="1"/>
          </p:cNvPicPr>
          <p:nvPr/>
        </p:nvPicPr>
        <p:blipFill>
          <a:blip r:embed="rId5"/>
          <a:stretch>
            <a:fillRect/>
          </a:stretch>
        </p:blipFill>
        <p:spPr>
          <a:xfrm>
            <a:off x="2875597" y="4063000"/>
            <a:ext cx="182896" cy="152413"/>
          </a:xfrm>
          <a:prstGeom prst="rect">
            <a:avLst/>
          </a:prstGeom>
        </p:spPr>
      </p:pic>
      <p:pic>
        <p:nvPicPr>
          <p:cNvPr id="20" name="Picture 19"/>
          <p:cNvPicPr>
            <a:picLocks noChangeAspect="1"/>
          </p:cNvPicPr>
          <p:nvPr/>
        </p:nvPicPr>
        <p:blipFill>
          <a:blip r:embed="rId5"/>
          <a:stretch>
            <a:fillRect/>
          </a:stretch>
        </p:blipFill>
        <p:spPr>
          <a:xfrm>
            <a:off x="3932374" y="4061978"/>
            <a:ext cx="182896" cy="152413"/>
          </a:xfrm>
          <a:prstGeom prst="rect">
            <a:avLst/>
          </a:prstGeom>
        </p:spPr>
      </p:pic>
      <p:pic>
        <p:nvPicPr>
          <p:cNvPr id="21" name="Picture 20"/>
          <p:cNvPicPr>
            <a:picLocks noChangeAspect="1"/>
          </p:cNvPicPr>
          <p:nvPr/>
        </p:nvPicPr>
        <p:blipFill>
          <a:blip r:embed="rId5"/>
          <a:stretch>
            <a:fillRect/>
          </a:stretch>
        </p:blipFill>
        <p:spPr>
          <a:xfrm>
            <a:off x="6645787" y="4091076"/>
            <a:ext cx="182896" cy="152413"/>
          </a:xfrm>
          <a:prstGeom prst="rect">
            <a:avLst/>
          </a:prstGeom>
        </p:spPr>
      </p:pic>
      <p:pic>
        <p:nvPicPr>
          <p:cNvPr id="22" name="Picture 21"/>
          <p:cNvPicPr>
            <a:picLocks noChangeAspect="1"/>
          </p:cNvPicPr>
          <p:nvPr/>
        </p:nvPicPr>
        <p:blipFill>
          <a:blip r:embed="rId5"/>
          <a:stretch>
            <a:fillRect/>
          </a:stretch>
        </p:blipFill>
        <p:spPr>
          <a:xfrm>
            <a:off x="5315939" y="4065878"/>
            <a:ext cx="182896" cy="152413"/>
          </a:xfrm>
          <a:prstGeom prst="rect">
            <a:avLst/>
          </a:prstGeom>
        </p:spPr>
      </p:pic>
      <p:pic>
        <p:nvPicPr>
          <p:cNvPr id="23" name="Picture 22"/>
          <p:cNvPicPr>
            <a:picLocks noChangeAspect="1"/>
          </p:cNvPicPr>
          <p:nvPr/>
        </p:nvPicPr>
        <p:blipFill>
          <a:blip r:embed="rId5"/>
          <a:stretch>
            <a:fillRect/>
          </a:stretch>
        </p:blipFill>
        <p:spPr>
          <a:xfrm>
            <a:off x="7656912" y="4091075"/>
            <a:ext cx="182896" cy="152413"/>
          </a:xfrm>
          <a:prstGeom prst="rect">
            <a:avLst/>
          </a:prstGeom>
        </p:spPr>
      </p:pic>
      <p:pic>
        <p:nvPicPr>
          <p:cNvPr id="24" name="Picture 23"/>
          <p:cNvPicPr>
            <a:picLocks noChangeAspect="1"/>
          </p:cNvPicPr>
          <p:nvPr/>
        </p:nvPicPr>
        <p:blipFill>
          <a:blip r:embed="rId5"/>
          <a:stretch>
            <a:fillRect/>
          </a:stretch>
        </p:blipFill>
        <p:spPr>
          <a:xfrm>
            <a:off x="8791896" y="4061978"/>
            <a:ext cx="182896" cy="152413"/>
          </a:xfrm>
          <a:prstGeom prst="rect">
            <a:avLst/>
          </a:prstGeom>
        </p:spPr>
      </p:pic>
      <p:pic>
        <p:nvPicPr>
          <p:cNvPr id="25" name="Picture 24"/>
          <p:cNvPicPr>
            <a:picLocks noChangeAspect="1"/>
          </p:cNvPicPr>
          <p:nvPr/>
        </p:nvPicPr>
        <p:blipFill>
          <a:blip r:embed="rId5"/>
          <a:stretch>
            <a:fillRect/>
          </a:stretch>
        </p:blipFill>
        <p:spPr>
          <a:xfrm>
            <a:off x="5949737" y="5673962"/>
            <a:ext cx="182896" cy="152413"/>
          </a:xfrm>
          <a:prstGeom prst="rect">
            <a:avLst/>
          </a:prstGeom>
        </p:spPr>
      </p:pic>
    </p:spTree>
    <p:extLst>
      <p:ext uri="{BB962C8B-B14F-4D97-AF65-F5344CB8AC3E}">
        <p14:creationId xmlns:p14="http://schemas.microsoft.com/office/powerpoint/2010/main" val="135033423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7C08167-CFBF-4DCB-8E96-04970AB11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82AB236E-3A06-4660-8CAC-76D68F90A5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9EDA09C-3BE4-42FE-9F11-C3AC64F2E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8DC8663-F36E-48C0-AFDE-8DC2D7BD6F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90957B-E13E-454D-B812-E6716E7DE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630C507-BE71-4AEB-ABDB-AC2BAB3DA6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3" name="Rectangle 22">
            <a:extLst>
              <a:ext uri="{FF2B5EF4-FFF2-40B4-BE49-F238E27FC236}">
                <a16:creationId xmlns:a16="http://schemas.microsoft.com/office/drawing/2014/main" id="{2BDB7F85-D796-4A23-94A0-EAB405E0B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970" y="4184866"/>
            <a:ext cx="8549796" cy="2214445"/>
          </a:xfrm>
          <a:prstGeom prst="rect">
            <a:avLst/>
          </a:prstGeom>
        </p:spPr>
        <p:txBody>
          <a:bodyPr vert="horz" lIns="91440" tIns="45720" rIns="91440" bIns="45720" rtlCol="0" anchor="ctr">
            <a:noAutofit/>
          </a:bodyPr>
          <a:lstStyle/>
          <a:p>
            <a:pPr>
              <a:spcBef>
                <a:spcPct val="0"/>
              </a:spcBef>
              <a:spcAft>
                <a:spcPts val="600"/>
              </a:spcAft>
            </a:pPr>
            <a:r>
              <a:rPr lang="en-US" sz="4800" b="1" cap="all" dirty="0">
                <a:ln w="3175" cmpd="sng">
                  <a:noFill/>
                </a:ln>
                <a:latin typeface="+mj-lt"/>
                <a:ea typeface="+mj-ea"/>
                <a:cs typeface="+mj-cs"/>
              </a:rPr>
              <a:t>Daylighting / Potholing Prior to Excavation</a:t>
            </a:r>
          </a:p>
        </p:txBody>
      </p:sp>
      <p:pic>
        <p:nvPicPr>
          <p:cNvPr id="10" name="Picture 9"/>
          <p:cNvPicPr>
            <a:picLocks noChangeAspect="1"/>
          </p:cNvPicPr>
          <p:nvPr/>
        </p:nvPicPr>
        <p:blipFill rotWithShape="1">
          <a:blip r:embed="rId3"/>
          <a:srcRect l="10754" r="28898" b="-2"/>
          <a:stretch/>
        </p:blipFill>
        <p:spPr>
          <a:xfrm>
            <a:off x="8820603" y="10"/>
            <a:ext cx="3371397" cy="4206230"/>
          </a:xfrm>
          <a:prstGeom prst="rect">
            <a:avLst/>
          </a:prstGeom>
          <a:effectLst>
            <a:innerShdw blurRad="57150" dist="38100" dir="14460000">
              <a:prstClr val="black">
                <a:alpha val="70000"/>
              </a:prstClr>
            </a:innerShdw>
          </a:effectLst>
        </p:spPr>
      </p:pic>
      <p:pic>
        <p:nvPicPr>
          <p:cNvPr id="8" name="Picture 7"/>
          <p:cNvPicPr>
            <a:picLocks noChangeAspect="1"/>
          </p:cNvPicPr>
          <p:nvPr/>
        </p:nvPicPr>
        <p:blipFill rotWithShape="1">
          <a:blip r:embed="rId4"/>
          <a:srcRect l="6264" r="22605" b="-2"/>
          <a:stretch/>
        </p:blipFill>
        <p:spPr>
          <a:xfrm>
            <a:off x="8820603" y="4206240"/>
            <a:ext cx="3368222" cy="2651760"/>
          </a:xfrm>
          <a:prstGeom prst="rect">
            <a:avLst/>
          </a:prstGeom>
          <a:effectLst>
            <a:innerShdw blurRad="57150" dist="38100" dir="14460000">
              <a:prstClr val="black">
                <a:alpha val="70000"/>
              </a:prstClr>
            </a:innerShdw>
          </a:effectLst>
        </p:spPr>
      </p:pic>
      <p:grpSp>
        <p:nvGrpSpPr>
          <p:cNvPr id="25" name="Group 24">
            <a:extLst>
              <a:ext uri="{FF2B5EF4-FFF2-40B4-BE49-F238E27FC236}">
                <a16:creationId xmlns:a16="http://schemas.microsoft.com/office/drawing/2014/main" id="{77DDCDD8-143F-41FD-A4BE-4A424229FA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097FB148-36BD-4DF5-AED7-F0EE776DC4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69E5424-8C76-4C97-BCC8-57D9EEF390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41D80E0-0C02-40B8-ACF6-95AB990377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91EB48E-ACE3-4132-B26B-4F49093F00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7CE3CAA-34A8-4268-9EA2-AC393E07F2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11" name="TextBox 10">
            <a:extLst>
              <a:ext uri="{FF2B5EF4-FFF2-40B4-BE49-F238E27FC236}">
                <a16:creationId xmlns:a16="http://schemas.microsoft.com/office/drawing/2014/main" id="{EDF20761-2A13-4EED-A927-B9E975EF08A2}"/>
              </a:ext>
            </a:extLst>
          </p:cNvPr>
          <p:cNvSpPr txBox="1"/>
          <p:nvPr/>
        </p:nvSpPr>
        <p:spPr>
          <a:xfrm>
            <a:off x="462401" y="270288"/>
            <a:ext cx="7201715" cy="4832092"/>
          </a:xfrm>
          <a:prstGeom prst="rect">
            <a:avLst/>
          </a:prstGeom>
          <a:noFill/>
        </p:spPr>
        <p:txBody>
          <a:bodyPr wrap="square">
            <a:spAutoFit/>
          </a:bodyPr>
          <a:lstStyle/>
          <a:p>
            <a:pPr>
              <a:spcAft>
                <a:spcPts val="600"/>
              </a:spcAft>
              <a:buClrTx/>
            </a:pPr>
            <a:r>
              <a:rPr lang="en-US" sz="3600" b="1" i="0" dirty="0">
                <a:solidFill>
                  <a:schemeClr val="bg1">
                    <a:lumMod val="85000"/>
                    <a:lumOff val="15000"/>
                  </a:schemeClr>
                </a:solidFill>
                <a:effectLst/>
                <a:latin typeface="Roboto"/>
              </a:rPr>
              <a:t>Potholing</a:t>
            </a:r>
            <a:r>
              <a:rPr lang="en-US" sz="3600" b="0" i="0" dirty="0">
                <a:solidFill>
                  <a:schemeClr val="bg1">
                    <a:lumMod val="85000"/>
                    <a:lumOff val="15000"/>
                  </a:schemeClr>
                </a:solidFill>
                <a:effectLst/>
                <a:latin typeface="Roboto"/>
              </a:rPr>
              <a:t> or </a:t>
            </a:r>
            <a:r>
              <a:rPr lang="en-US" sz="3600" b="1" i="0" dirty="0">
                <a:solidFill>
                  <a:schemeClr val="bg1">
                    <a:lumMod val="85000"/>
                    <a:lumOff val="15000"/>
                  </a:schemeClr>
                </a:solidFill>
                <a:effectLst/>
                <a:latin typeface="Roboto"/>
              </a:rPr>
              <a:t>Daylighting</a:t>
            </a:r>
            <a:r>
              <a:rPr lang="en-US" sz="3600" b="0" i="0" dirty="0">
                <a:solidFill>
                  <a:schemeClr val="bg1">
                    <a:lumMod val="85000"/>
                    <a:lumOff val="15000"/>
                  </a:schemeClr>
                </a:solidFill>
                <a:effectLst/>
                <a:latin typeface="Roboto"/>
              </a:rPr>
              <a:t> </a:t>
            </a:r>
          </a:p>
          <a:p>
            <a:pPr>
              <a:spcAft>
                <a:spcPts val="600"/>
              </a:spcAft>
              <a:buClrTx/>
            </a:pPr>
            <a:r>
              <a:rPr lang="en-US" sz="3600" b="0" i="0" dirty="0">
                <a:solidFill>
                  <a:schemeClr val="bg1">
                    <a:lumMod val="85000"/>
                    <a:lumOff val="15000"/>
                  </a:schemeClr>
                </a:solidFill>
                <a:effectLst/>
                <a:latin typeface="Roboto"/>
              </a:rPr>
              <a:t>is the process of digging a test hole to locate expose underground facilities. </a:t>
            </a:r>
          </a:p>
          <a:p>
            <a:pPr>
              <a:spcAft>
                <a:spcPts val="600"/>
              </a:spcAft>
            </a:pPr>
            <a:r>
              <a:rPr lang="en-US" sz="3600" dirty="0">
                <a:solidFill>
                  <a:schemeClr val="bg1">
                    <a:lumMod val="85000"/>
                    <a:lumOff val="15000"/>
                  </a:schemeClr>
                </a:solidFill>
                <a:latin typeface="Arial" panose="020B0604020202020204" pitchFamily="34" charset="0"/>
                <a:cs typeface="Arial" panose="020B0604020202020204" pitchFamily="34" charset="0"/>
              </a:rPr>
              <a:t>Determines lines positions - horizontal and vertical orientations </a:t>
            </a:r>
          </a:p>
          <a:p>
            <a:pPr>
              <a:spcAft>
                <a:spcPts val="600"/>
              </a:spcAft>
              <a:buClrTx/>
            </a:pPr>
            <a:endParaRPr lang="en-US" sz="3600" b="0" i="0" dirty="0">
              <a:solidFill>
                <a:srgbClr val="4D5156"/>
              </a:solidFill>
              <a:effectLst/>
              <a:latin typeface="Roboto"/>
            </a:endParaRPr>
          </a:p>
          <a:p>
            <a:pPr>
              <a:spcAft>
                <a:spcPts val="600"/>
              </a:spcAft>
              <a:buClrTx/>
            </a:pP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39373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FD6CD0A5-6C83-427D-AB05-3BE0E15A7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B6653D5-62D5-45D6-B95A-38FB56233D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17B25F5-9024-4196-BF35-911797D0B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3C23CF1-A0CB-42AA-A759-E1937CA84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2A51285-560A-444D-A414-2428698DB1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71" name="Rectangle 70">
            <a:extLst>
              <a:ext uri="{FF2B5EF4-FFF2-40B4-BE49-F238E27FC236}">
                <a16:creationId xmlns:a16="http://schemas.microsoft.com/office/drawing/2014/main" id="{1EB20B44-7036-4CA2-A2C8-090E3EF2B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5641" y="4473679"/>
            <a:ext cx="9552558" cy="1233251"/>
          </a:xfrm>
        </p:spPr>
        <p:txBody>
          <a:bodyPr vert="horz" lIns="91440" tIns="45720" rIns="91440" bIns="45720" rtlCol="0" anchor="b">
            <a:normAutofit/>
          </a:bodyPr>
          <a:lstStyle/>
          <a:p>
            <a:pPr>
              <a:lnSpc>
                <a:spcPct val="90000"/>
              </a:lnSpc>
            </a:pPr>
            <a:br>
              <a:rPr lang="en-US" sz="4100" b="1" dirty="0"/>
            </a:br>
            <a:endParaRPr lang="en-US" sz="4100" b="1" dirty="0"/>
          </a:p>
        </p:txBody>
      </p:sp>
      <p:grpSp>
        <p:nvGrpSpPr>
          <p:cNvPr id="73" name="Group 72">
            <a:extLst>
              <a:ext uri="{FF2B5EF4-FFF2-40B4-BE49-F238E27FC236}">
                <a16:creationId xmlns:a16="http://schemas.microsoft.com/office/drawing/2014/main" id="{7200E4EA-CDF9-486F-BB7F-78FDD147C1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a:extLst>
                <a:ext uri="{FF2B5EF4-FFF2-40B4-BE49-F238E27FC236}">
                  <a16:creationId xmlns:a16="http://schemas.microsoft.com/office/drawing/2014/main" id="{174D49C9-D395-4276-AFB2-378C4CD000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C66B8E82-AC48-4BA5-BB7E-09659FD0AA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27B4BA15-CAEA-4CC1-B31F-B6DC06C61A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72107E4-2149-468E-9673-52C44761D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2A6BA7A-081B-423C-AB3B-4BE6C6BAC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0" name="Snip Diagonal Corner Rectangle 12">
            <a:extLst>
              <a:ext uri="{FF2B5EF4-FFF2-40B4-BE49-F238E27FC236}">
                <a16:creationId xmlns:a16="http://schemas.microsoft.com/office/drawing/2014/main" id="{37A342F4-E625-4D46-A79F-C057C4C4E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7842" r="31628"/>
          <a:stretch/>
        </p:blipFill>
        <p:spPr>
          <a:xfrm>
            <a:off x="834935" y="854087"/>
            <a:ext cx="2995100" cy="3280831"/>
          </a:xfrm>
          <a:custGeom>
            <a:avLst/>
            <a:gdLst/>
            <a:ahLst/>
            <a:cxnLst/>
            <a:rect l="l" t="t" r="r" b="b"/>
            <a:pathLst>
              <a:path w="2995100" h="3280831">
                <a:moveTo>
                  <a:pt x="402071" y="0"/>
                </a:moveTo>
                <a:lnTo>
                  <a:pt x="2995100" y="0"/>
                </a:lnTo>
                <a:lnTo>
                  <a:pt x="2995100" y="3280831"/>
                </a:lnTo>
                <a:lnTo>
                  <a:pt x="0" y="3280831"/>
                </a:lnTo>
                <a:lnTo>
                  <a:pt x="0" y="402071"/>
                </a:lnTo>
                <a:close/>
              </a:path>
            </a:pathLst>
          </a:custGeom>
        </p:spPr>
      </p:pic>
      <p:pic>
        <p:nvPicPr>
          <p:cNvPr id="5" name="Picture 4"/>
          <p:cNvPicPr>
            <a:picLocks noChangeAspect="1"/>
          </p:cNvPicPr>
          <p:nvPr/>
        </p:nvPicPr>
        <p:blipFill rotWithShape="1">
          <a:blip r:embed="rId4"/>
          <a:srcRect l="17730" r="4281" b="-3"/>
          <a:stretch/>
        </p:blipFill>
        <p:spPr>
          <a:xfrm>
            <a:off x="3977841" y="854087"/>
            <a:ext cx="3015949" cy="3280831"/>
          </a:xfrm>
          <a:prstGeom prst="rect">
            <a:avLst/>
          </a:prstGeom>
        </p:spPr>
      </p:pic>
      <p:pic>
        <p:nvPicPr>
          <p:cNvPr id="8" name="Picture 7"/>
          <p:cNvPicPr>
            <a:picLocks noChangeAspect="1"/>
          </p:cNvPicPr>
          <p:nvPr/>
        </p:nvPicPr>
        <p:blipFill rotWithShape="1">
          <a:blip r:embed="rId5"/>
          <a:srcRect l="39483"/>
          <a:stretch/>
        </p:blipFill>
        <p:spPr>
          <a:xfrm>
            <a:off x="7141596" y="854087"/>
            <a:ext cx="2983642" cy="3280831"/>
          </a:xfrm>
          <a:custGeom>
            <a:avLst/>
            <a:gdLst/>
            <a:ahLst/>
            <a:cxnLst/>
            <a:rect l="l" t="t" r="r" b="b"/>
            <a:pathLst>
              <a:path w="2983642" h="3280831">
                <a:moveTo>
                  <a:pt x="0" y="0"/>
                </a:moveTo>
                <a:lnTo>
                  <a:pt x="2983642" y="0"/>
                </a:lnTo>
                <a:lnTo>
                  <a:pt x="2983642" y="2876895"/>
                </a:lnTo>
                <a:lnTo>
                  <a:pt x="2579706" y="3280831"/>
                </a:lnTo>
                <a:lnTo>
                  <a:pt x="0" y="3280831"/>
                </a:lnTo>
                <a:close/>
              </a:path>
            </a:pathLst>
          </a:custGeom>
        </p:spPr>
      </p:pic>
      <p:sp>
        <p:nvSpPr>
          <p:cNvPr id="10" name="TextBox 9">
            <a:extLst>
              <a:ext uri="{FF2B5EF4-FFF2-40B4-BE49-F238E27FC236}">
                <a16:creationId xmlns:a16="http://schemas.microsoft.com/office/drawing/2014/main" id="{94547A0D-2CB6-4DBB-AACB-5E765BAB1D1F}"/>
              </a:ext>
            </a:extLst>
          </p:cNvPr>
          <p:cNvSpPr txBox="1"/>
          <p:nvPr/>
        </p:nvSpPr>
        <p:spPr>
          <a:xfrm>
            <a:off x="1001747" y="4470036"/>
            <a:ext cx="10195409" cy="1402415"/>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sz="3200" b="1" dirty="0"/>
              <a:t>Pre-Excavation photos of the dig site</a:t>
            </a:r>
          </a:p>
          <a:p>
            <a:pPr>
              <a:spcBef>
                <a:spcPct val="20000"/>
              </a:spcBef>
              <a:spcAft>
                <a:spcPts val="600"/>
              </a:spcAft>
              <a:buClr>
                <a:schemeClr val="tx1"/>
              </a:buClr>
              <a:buSzPct val="80000"/>
              <a:buFont typeface="Wingdings 3" panose="05040102010807070707" pitchFamily="18" charset="2"/>
              <a:buChar char=""/>
            </a:pPr>
            <a:r>
              <a:rPr lang="en-US" sz="3200" b="1" dirty="0"/>
              <a:t>Photos as work progresses</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3" name="AutoShape 2" descr="Rhino - HIT Kit +2 - HK220-ENG - J.L. Matthews Co., 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Rhino - HIT Kit +2 - HK220-ENG - J.L. Matthews Co., In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802755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Rectangle 27">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969" y="3876145"/>
            <a:ext cx="4330102" cy="1507067"/>
          </a:xfrm>
          <a:prstGeom prst="rect">
            <a:avLst/>
          </a:prstGeom>
        </p:spPr>
        <p:txBody>
          <a:bodyPr vert="horz" lIns="91440" tIns="45720" rIns="91440" bIns="45720" rtlCol="0" anchor="ctr">
            <a:noAutofit/>
          </a:bodyPr>
          <a:lstStyle/>
          <a:p>
            <a:pPr>
              <a:spcBef>
                <a:spcPct val="0"/>
              </a:spcBef>
              <a:spcAft>
                <a:spcPts val="600"/>
              </a:spcAft>
            </a:pPr>
            <a:r>
              <a:rPr lang="en-US" sz="5400" b="1" cap="all" dirty="0">
                <a:ln w="3175" cmpd="sng">
                  <a:noFill/>
                </a:ln>
                <a:solidFill>
                  <a:srgbClr val="FFFFFF"/>
                </a:solidFill>
                <a:latin typeface="+mj-lt"/>
                <a:ea typeface="+mj-ea"/>
                <a:cs typeface="+mj-cs"/>
              </a:rPr>
              <a:t>Tolerance Zone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831" y="289713"/>
            <a:ext cx="5293543" cy="4847707"/>
          </a:xfrm>
          <a:prstGeom prst="rect">
            <a:avLst/>
          </a:prstGeom>
          <a:effectLst>
            <a:innerShdw blurRad="57150" dist="38100" dir="14460000">
              <a:prstClr val="black">
                <a:alpha val="70000"/>
              </a:prstClr>
            </a:innerShdw>
          </a:effectLst>
        </p:spPr>
      </p:pic>
      <p:sp>
        <p:nvSpPr>
          <p:cNvPr id="2" name="TextBox 1">
            <a:extLst>
              <a:ext uri="{FF2B5EF4-FFF2-40B4-BE49-F238E27FC236}">
                <a16:creationId xmlns:a16="http://schemas.microsoft.com/office/drawing/2014/main" id="{D2064A5B-DA1C-4C35-8AD0-926AF6BD4328}"/>
              </a:ext>
            </a:extLst>
          </p:cNvPr>
          <p:cNvSpPr txBox="1"/>
          <p:nvPr/>
        </p:nvSpPr>
        <p:spPr>
          <a:xfrm>
            <a:off x="129969" y="646049"/>
            <a:ext cx="6355237" cy="2911583"/>
          </a:xfrm>
          <a:prstGeom prst="rect">
            <a:avLst/>
          </a:prstGeom>
        </p:spPr>
        <p:txBody>
          <a:bodyPr vert="horz" lIns="91440" tIns="45720" rIns="91440" bIns="45720" rtlCol="0" anchor="ctr">
            <a:noAutofit/>
          </a:bodyPr>
          <a:lstStyle/>
          <a:p>
            <a:pPr>
              <a:spcBef>
                <a:spcPct val="20000"/>
              </a:spcBef>
              <a:spcAft>
                <a:spcPts val="600"/>
              </a:spcAft>
              <a:buClr>
                <a:schemeClr val="tx1"/>
              </a:buClr>
              <a:buSzPct val="80000"/>
            </a:pPr>
            <a:r>
              <a:rPr lang="en-US" sz="3200" dirty="0">
                <a:solidFill>
                  <a:srgbClr val="0F496F"/>
                </a:solidFill>
              </a:rPr>
              <a:t>T</a:t>
            </a:r>
            <a:r>
              <a:rPr lang="en-US" sz="3200" b="0" i="0" dirty="0">
                <a:solidFill>
                  <a:srgbClr val="0F496F"/>
                </a:solidFill>
              </a:rPr>
              <a:t>he </a:t>
            </a:r>
            <a:r>
              <a:rPr lang="en-US" sz="3200" b="1" i="0" dirty="0">
                <a:solidFill>
                  <a:srgbClr val="0F496F"/>
                </a:solidFill>
              </a:rPr>
              <a:t>Tolerance Zone</a:t>
            </a:r>
            <a:r>
              <a:rPr lang="en-US" sz="3200" b="0" i="0" dirty="0">
                <a:solidFill>
                  <a:srgbClr val="0F496F"/>
                </a:solidFill>
              </a:rPr>
              <a:t> is half the nominal diameter of the underground pipeline plus a minimum of 18” on either side of the outside edge of the pipeline on a horizontal plane.</a:t>
            </a:r>
          </a:p>
        </p:txBody>
      </p:sp>
      <p:grpSp>
        <p:nvGrpSpPr>
          <p:cNvPr id="30" name="Group 29">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1" name="Straight Connector 30">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5" name="TextBox 4">
            <a:extLst>
              <a:ext uri="{FF2B5EF4-FFF2-40B4-BE49-F238E27FC236}">
                <a16:creationId xmlns:a16="http://schemas.microsoft.com/office/drawing/2014/main" id="{A5E12892-8D1F-467D-9551-D1E01A956A89}"/>
              </a:ext>
            </a:extLst>
          </p:cNvPr>
          <p:cNvSpPr txBox="1"/>
          <p:nvPr/>
        </p:nvSpPr>
        <p:spPr>
          <a:xfrm>
            <a:off x="1953127" y="5515362"/>
            <a:ext cx="10611852" cy="1077218"/>
          </a:xfrm>
          <a:prstGeom prst="rect">
            <a:avLst/>
          </a:prstGeom>
          <a:noFill/>
        </p:spPr>
        <p:txBody>
          <a:bodyPr wrap="square" rtlCol="0">
            <a:spAutoFit/>
          </a:bodyPr>
          <a:lstStyle/>
          <a:p>
            <a:pPr>
              <a:spcAft>
                <a:spcPts val="600"/>
              </a:spcAft>
            </a:pPr>
            <a:r>
              <a:rPr lang="en-US" sz="3200" b="1" i="0" dirty="0">
                <a:solidFill>
                  <a:schemeClr val="bg1"/>
                </a:solidFill>
                <a:effectLst/>
              </a:rPr>
              <a:t>No Mechanized Equipment within 18” of the pipe</a:t>
            </a:r>
            <a:r>
              <a:rPr lang="en-US" sz="3200" dirty="0">
                <a:solidFill>
                  <a:schemeClr val="accent1">
                    <a:lumMod val="75000"/>
                  </a:schemeClr>
                </a:solidFill>
              </a:rPr>
              <a:t>   Chapter 18.2 (21)</a:t>
            </a:r>
            <a:endParaRPr lang="en-US" sz="3200" b="0" i="0" dirty="0">
              <a:solidFill>
                <a:schemeClr val="accent1">
                  <a:lumMod val="75000"/>
                </a:schemeClr>
              </a:solidFill>
              <a:effectLst/>
            </a:endParaRPr>
          </a:p>
        </p:txBody>
      </p:sp>
    </p:spTree>
    <p:extLst>
      <p:ext uri="{BB962C8B-B14F-4D97-AF65-F5344CB8AC3E}">
        <p14:creationId xmlns:p14="http://schemas.microsoft.com/office/powerpoint/2010/main" val="3934880887"/>
      </p:ext>
    </p:extLst>
  </p:cSld>
  <p:clrMapOvr>
    <a:overrideClrMapping bg1="lt1" tx1="dk1" bg2="lt2" tx2="dk2" accent1="accent1" accent2="accent2" accent3="accent3" accent4="accent4" accent5="accent5" accent6="accent6" hlink="hlink" folHlink="folHlink"/>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FD6CD0A5-6C83-427D-AB05-3BE0E15A7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B6653D5-62D5-45D6-B95A-38FB56233D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17B25F5-9024-4196-BF35-911797D0B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3C23CF1-A0CB-42AA-A759-E1937CA84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2A51285-560A-444D-A414-2428698DB1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3" name="Rectangle 52">
            <a:extLst>
              <a:ext uri="{FF2B5EF4-FFF2-40B4-BE49-F238E27FC236}">
                <a16:creationId xmlns:a16="http://schemas.microsoft.com/office/drawing/2014/main" id="{1EB20B44-7036-4CA2-A2C8-090E3EF2B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5641" y="4473679"/>
            <a:ext cx="9552558" cy="1233251"/>
          </a:xfrm>
        </p:spPr>
        <p:txBody>
          <a:bodyPr vert="horz" lIns="91440" tIns="45720" rIns="91440" bIns="45720" rtlCol="0" anchor="b">
            <a:normAutofit/>
          </a:bodyPr>
          <a:lstStyle/>
          <a:p>
            <a:r>
              <a:rPr lang="en-US" sz="4800" b="1" dirty="0"/>
              <a:t> </a:t>
            </a:r>
            <a:r>
              <a:rPr lang="en-US" sz="4800" b="1" u="sng" dirty="0"/>
              <a:t>Report all Damage</a:t>
            </a:r>
          </a:p>
        </p:txBody>
      </p:sp>
      <p:grpSp>
        <p:nvGrpSpPr>
          <p:cNvPr id="55" name="Group 54">
            <a:extLst>
              <a:ext uri="{FF2B5EF4-FFF2-40B4-BE49-F238E27FC236}">
                <a16:creationId xmlns:a16="http://schemas.microsoft.com/office/drawing/2014/main" id="{7200E4EA-CDF9-486F-BB7F-78FDD147C1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6" name="Straight Connector 55">
              <a:extLst>
                <a:ext uri="{FF2B5EF4-FFF2-40B4-BE49-F238E27FC236}">
                  <a16:creationId xmlns:a16="http://schemas.microsoft.com/office/drawing/2014/main" id="{174D49C9-D395-4276-AFB2-378C4CD000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66B8E82-AC48-4BA5-BB7E-09659FD0AA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7B4BA15-CAEA-4CC1-B31F-B6DC06C61A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72107E4-2149-468E-9673-52C44761D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32A6BA7A-081B-423C-AB3B-4BE6C6BAC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2" name="Snip Diagonal Corner Rectangle 12">
            <a:extLst>
              <a:ext uri="{FF2B5EF4-FFF2-40B4-BE49-F238E27FC236}">
                <a16:creationId xmlns:a16="http://schemas.microsoft.com/office/drawing/2014/main" id="{37A342F4-E625-4D46-A79F-C057C4C4E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30C66F-9C8A-4821-80B6-9D0A4155DC8C}"/>
              </a:ext>
            </a:extLst>
          </p:cNvPr>
          <p:cNvPicPr>
            <a:picLocks noChangeAspect="1"/>
          </p:cNvPicPr>
          <p:nvPr/>
        </p:nvPicPr>
        <p:blipFill rotWithShape="1">
          <a:blip r:embed="rId3"/>
          <a:srcRect t="11990" r="-1" b="6129"/>
          <a:stretch/>
        </p:blipFill>
        <p:spPr>
          <a:xfrm>
            <a:off x="834935" y="854087"/>
            <a:ext cx="2995100" cy="3280831"/>
          </a:xfrm>
          <a:custGeom>
            <a:avLst/>
            <a:gdLst/>
            <a:ahLst/>
            <a:cxnLst/>
            <a:rect l="l" t="t" r="r" b="b"/>
            <a:pathLst>
              <a:path w="2995100" h="3280831">
                <a:moveTo>
                  <a:pt x="402071" y="0"/>
                </a:moveTo>
                <a:lnTo>
                  <a:pt x="2995100" y="0"/>
                </a:lnTo>
                <a:lnTo>
                  <a:pt x="2995100" y="3280831"/>
                </a:lnTo>
                <a:lnTo>
                  <a:pt x="0" y="3280831"/>
                </a:lnTo>
                <a:lnTo>
                  <a:pt x="0" y="402071"/>
                </a:lnTo>
                <a:close/>
              </a:path>
            </a:pathLst>
          </a:custGeom>
        </p:spPr>
      </p:pic>
      <p:pic>
        <p:nvPicPr>
          <p:cNvPr id="7" name="Picture 6">
            <a:extLst>
              <a:ext uri="{FF2B5EF4-FFF2-40B4-BE49-F238E27FC236}">
                <a16:creationId xmlns:a16="http://schemas.microsoft.com/office/drawing/2014/main" id="{23816673-693B-488C-99EA-481C9A359F41}"/>
              </a:ext>
            </a:extLst>
          </p:cNvPr>
          <p:cNvPicPr>
            <a:picLocks noChangeAspect="1"/>
          </p:cNvPicPr>
          <p:nvPr/>
        </p:nvPicPr>
        <p:blipFill rotWithShape="1">
          <a:blip r:embed="rId4"/>
          <a:srcRect l="10745" r="25369" b="4"/>
          <a:stretch/>
        </p:blipFill>
        <p:spPr>
          <a:xfrm>
            <a:off x="3977841" y="854087"/>
            <a:ext cx="3015949" cy="3280831"/>
          </a:xfrm>
          <a:prstGeom prst="rect">
            <a:avLst/>
          </a:prstGeom>
        </p:spPr>
      </p:pic>
      <p:pic>
        <p:nvPicPr>
          <p:cNvPr id="12" name="Picture 11">
            <a:extLst>
              <a:ext uri="{FF2B5EF4-FFF2-40B4-BE49-F238E27FC236}">
                <a16:creationId xmlns:a16="http://schemas.microsoft.com/office/drawing/2014/main" id="{F3927197-F7D6-4887-BB23-795C7B473D44}"/>
              </a:ext>
            </a:extLst>
          </p:cNvPr>
          <p:cNvPicPr>
            <a:picLocks noChangeAspect="1"/>
          </p:cNvPicPr>
          <p:nvPr/>
        </p:nvPicPr>
        <p:blipFill rotWithShape="1">
          <a:blip r:embed="rId5"/>
          <a:srcRect l="32247" r="5" b="5"/>
          <a:stretch/>
        </p:blipFill>
        <p:spPr>
          <a:xfrm>
            <a:off x="7141596" y="854087"/>
            <a:ext cx="2983642" cy="3280831"/>
          </a:xfrm>
          <a:custGeom>
            <a:avLst/>
            <a:gdLst/>
            <a:ahLst/>
            <a:cxnLst/>
            <a:rect l="l" t="t" r="r" b="b"/>
            <a:pathLst>
              <a:path w="2983642" h="3280831">
                <a:moveTo>
                  <a:pt x="0" y="0"/>
                </a:moveTo>
                <a:lnTo>
                  <a:pt x="2983642" y="0"/>
                </a:lnTo>
                <a:lnTo>
                  <a:pt x="2983642" y="2876895"/>
                </a:lnTo>
                <a:lnTo>
                  <a:pt x="2579706" y="3280831"/>
                </a:lnTo>
                <a:lnTo>
                  <a:pt x="0" y="3280831"/>
                </a:lnTo>
                <a:close/>
              </a:path>
            </a:pathLst>
          </a:cu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15" y="6288260"/>
            <a:ext cx="1389651" cy="426210"/>
          </a:xfrm>
          <a:prstGeom prst="rect">
            <a:avLst/>
          </a:prstGeom>
        </p:spPr>
      </p:pic>
    </p:spTree>
    <p:extLst>
      <p:ext uri="{BB962C8B-B14F-4D97-AF65-F5344CB8AC3E}">
        <p14:creationId xmlns:p14="http://schemas.microsoft.com/office/powerpoint/2010/main" val="181274073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txBox="1">
            <a:spLocks/>
          </p:cNvSpPr>
          <p:nvPr/>
        </p:nvSpPr>
        <p:spPr>
          <a:xfrm>
            <a:off x="684212" y="685799"/>
            <a:ext cx="3747111" cy="48920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Aft>
                <a:spcPts val="600"/>
              </a:spcAft>
            </a:pPr>
            <a:r>
              <a:rPr lang="en-US" sz="4400" b="1" dirty="0"/>
              <a:t>What constitutes a damage</a:t>
            </a:r>
          </a:p>
        </p:txBody>
      </p:sp>
      <p:cxnSp>
        <p:nvCxnSpPr>
          <p:cNvPr id="15" name="Straight Connector 14">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632A9F7-0FFA-48E0-A466-F394BA04082F}"/>
              </a:ext>
            </a:extLst>
          </p:cNvPr>
          <p:cNvSpPr>
            <a:spLocks noGrp="1"/>
          </p:cNvSpPr>
          <p:nvPr>
            <p:ph idx="1"/>
          </p:nvPr>
        </p:nvSpPr>
        <p:spPr>
          <a:xfrm>
            <a:off x="4650783" y="0"/>
            <a:ext cx="7411243" cy="6858000"/>
          </a:xfrm>
        </p:spPr>
        <p:txBody>
          <a:bodyPr vert="horz" lIns="91440" tIns="45720" rIns="91440" bIns="45720" rtlCol="0" anchor="ctr">
            <a:normAutofit/>
          </a:bodyPr>
          <a:lstStyle/>
          <a:p>
            <a:pPr marL="0" indent="0">
              <a:buNone/>
            </a:pPr>
            <a:r>
              <a:rPr lang="en-US" sz="3000" b="1" dirty="0">
                <a:solidFill>
                  <a:schemeClr val="tx1"/>
                </a:solidFill>
              </a:rPr>
              <a:t>Damage includes but is not limited to:</a:t>
            </a:r>
          </a:p>
          <a:p>
            <a:pPr marL="0" indent="0"/>
            <a:r>
              <a:rPr lang="en-US" sz="2800" b="1" dirty="0">
                <a:solidFill>
                  <a:schemeClr val="tx1"/>
                </a:solidFill>
              </a:rPr>
              <a:t>Defacing, scraping, displacement, penetration, destruction, or partial or complete severance of an underground line - or of any protective coating, housing, or other protective device of an underground utility/facility; </a:t>
            </a:r>
          </a:p>
          <a:p>
            <a:pPr marL="0" indent="0">
              <a:buNone/>
            </a:pPr>
            <a:endParaRPr lang="en-US" sz="2800" b="1" dirty="0">
              <a:solidFill>
                <a:schemeClr val="tx1"/>
              </a:solidFill>
            </a:endParaRPr>
          </a:p>
          <a:p>
            <a:pPr marL="0" indent="0"/>
            <a:r>
              <a:rPr lang="en-US" sz="2800" b="1" dirty="0">
                <a:solidFill>
                  <a:schemeClr val="tx1"/>
                </a:solidFill>
              </a:rPr>
              <a:t>Weakening of structural or lateral support of an underground pipeline that affects the integrity of the line; or failure to properly replace the backfill surrounding an underground line.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262214054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D131F1-A2D1-4005-A4D4-3E6CED0BF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969" y="4948525"/>
            <a:ext cx="10444999" cy="1155267"/>
          </a:xfrm>
        </p:spPr>
        <p:txBody>
          <a:bodyPr anchor="ctr">
            <a:noAutofit/>
          </a:bodyPr>
          <a:lstStyle/>
          <a:p>
            <a:r>
              <a:rPr lang="en-US" sz="5400" b="1" dirty="0">
                <a:solidFill>
                  <a:srgbClr val="FFFFFF"/>
                </a:solidFill>
              </a:rPr>
              <a:t>What to Do if You Hit a Line </a:t>
            </a:r>
          </a:p>
        </p:txBody>
      </p:sp>
      <p:sp>
        <p:nvSpPr>
          <p:cNvPr id="13" name="Snip Diagonal Corner Rectangle 21">
            <a:extLst>
              <a:ext uri="{FF2B5EF4-FFF2-40B4-BE49-F238E27FC236}">
                <a16:creationId xmlns:a16="http://schemas.microsoft.com/office/drawing/2014/main" id="{81A7082F-8898-45F9-9051-28EFBA30F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tx1">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129969" y="189927"/>
            <a:ext cx="11658757" cy="4382073"/>
          </a:xfrm>
        </p:spPr>
        <p:txBody>
          <a:bodyPr>
            <a:normAutofit/>
          </a:bodyPr>
          <a:lstStyle/>
          <a:p>
            <a:pPr>
              <a:buClrTx/>
            </a:pPr>
            <a:r>
              <a:rPr lang="en-US" sz="3200" dirty="0">
                <a:cs typeface="Arial" panose="020B0604020202020204" pitchFamily="34" charset="0"/>
              </a:rPr>
              <a:t>Stop work immediately. </a:t>
            </a:r>
          </a:p>
          <a:p>
            <a:pPr>
              <a:buClrTx/>
            </a:pPr>
            <a:r>
              <a:rPr lang="en-US" sz="3200" dirty="0">
                <a:cs typeface="Arial" panose="020B0604020202020204" pitchFamily="34" charset="0"/>
              </a:rPr>
              <a:t>Call 811 to Report the Damage</a:t>
            </a:r>
          </a:p>
          <a:p>
            <a:pPr>
              <a:buClrTx/>
            </a:pPr>
            <a:r>
              <a:rPr lang="en-US" sz="3200" dirty="0">
                <a:cs typeface="Arial" panose="020B0604020202020204" pitchFamily="34" charset="0"/>
              </a:rPr>
              <a:t>Do not attempt to repair any utility line yourself. </a:t>
            </a:r>
          </a:p>
          <a:p>
            <a:pPr>
              <a:buClrTx/>
            </a:pPr>
            <a:r>
              <a:rPr lang="en-US" sz="3200" dirty="0">
                <a:cs typeface="Arial" panose="020B0604020202020204" pitchFamily="34" charset="0"/>
              </a:rPr>
              <a:t>Do not backfill the location of the damaged line.</a:t>
            </a:r>
          </a:p>
          <a:p>
            <a:pPr>
              <a:buClrTx/>
            </a:pPr>
            <a:r>
              <a:rPr lang="en-US" sz="3200" dirty="0">
                <a:cs typeface="Arial" panose="020B0604020202020204" pitchFamily="34" charset="0"/>
              </a:rPr>
              <a:t>If you hit a gas line and gas is leaking or spewing… </a:t>
            </a:r>
          </a:p>
          <a:p>
            <a:pPr>
              <a:buClrTx/>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812991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7" name="Straight Connector 36">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3" name="Rectangle 42">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34804" y="5462074"/>
            <a:ext cx="7396124" cy="1197241"/>
          </a:xfrm>
        </p:spPr>
        <p:txBody>
          <a:bodyPr vert="horz" lIns="91440" tIns="45720" rIns="91440" bIns="45720" rtlCol="0" anchor="ctr">
            <a:normAutofit/>
          </a:bodyPr>
          <a:lstStyle/>
          <a:p>
            <a:r>
              <a:rPr lang="en-US" sz="4400" b="1" dirty="0">
                <a:solidFill>
                  <a:srgbClr val="FFFFFF"/>
                </a:solidFill>
              </a:rPr>
              <a:t>Product release safety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1072" y="564693"/>
            <a:ext cx="3985845" cy="5350931"/>
          </a:xfrm>
          <a:prstGeom prst="rect">
            <a:avLst/>
          </a:prstGeom>
          <a:effectLst>
            <a:innerShdw blurRad="57150" dist="38100" dir="14460000">
              <a:prstClr val="black">
                <a:alpha val="70000"/>
              </a:prstClr>
            </a:innerShdw>
          </a:effectLst>
        </p:spPr>
      </p:pic>
      <p:sp>
        <p:nvSpPr>
          <p:cNvPr id="12" name="Content Placeholder 11"/>
          <p:cNvSpPr>
            <a:spLocks noGrp="1"/>
          </p:cNvSpPr>
          <p:nvPr>
            <p:ph sz="half" idx="2"/>
          </p:nvPr>
        </p:nvSpPr>
        <p:spPr>
          <a:xfrm>
            <a:off x="4455451" y="428635"/>
            <a:ext cx="7733374" cy="4337825"/>
          </a:xfrm>
        </p:spPr>
        <p:txBody>
          <a:bodyPr vert="horz" lIns="91440" tIns="45720" rIns="91440" bIns="45720" rtlCol="0" anchor="ctr">
            <a:noAutofit/>
          </a:bodyPr>
          <a:lstStyle/>
          <a:p>
            <a:pPr marL="0" indent="0">
              <a:buNone/>
            </a:pPr>
            <a:r>
              <a:rPr lang="en-US" sz="3200" b="1" u="sng" dirty="0">
                <a:solidFill>
                  <a:srgbClr val="0F496F"/>
                </a:solidFill>
              </a:rPr>
              <a:t>Do This:</a:t>
            </a:r>
          </a:p>
          <a:p>
            <a:pPr marL="0" indent="0"/>
            <a:r>
              <a:rPr lang="en-US" sz="3200" b="1" dirty="0">
                <a:solidFill>
                  <a:srgbClr val="0F496F"/>
                </a:solidFill>
              </a:rPr>
              <a:t>Abandon Equipment</a:t>
            </a:r>
          </a:p>
          <a:p>
            <a:pPr marL="0" indent="0"/>
            <a:r>
              <a:rPr lang="en-US" sz="3200" b="1" dirty="0">
                <a:solidFill>
                  <a:srgbClr val="0F496F"/>
                </a:solidFill>
              </a:rPr>
              <a:t>Stay Upwind</a:t>
            </a:r>
          </a:p>
          <a:p>
            <a:pPr marL="0" indent="0"/>
            <a:r>
              <a:rPr lang="en-US" sz="3200" b="1" dirty="0">
                <a:solidFill>
                  <a:srgbClr val="0F496F"/>
                </a:solidFill>
              </a:rPr>
              <a:t>Keep Others Away from Area</a:t>
            </a:r>
          </a:p>
          <a:p>
            <a:pPr marL="0" indent="0"/>
            <a:r>
              <a:rPr lang="en-US" sz="3200" b="1" dirty="0">
                <a:solidFill>
                  <a:srgbClr val="0F496F"/>
                </a:solidFill>
              </a:rPr>
              <a:t>Eliminate Potential Ignition Sources</a:t>
            </a:r>
          </a:p>
          <a:p>
            <a:pPr marL="0" indent="0"/>
            <a:r>
              <a:rPr lang="en-US" sz="3200" b="1" dirty="0">
                <a:solidFill>
                  <a:srgbClr val="0F496F"/>
                </a:solidFill>
              </a:rPr>
              <a:t>Call 911</a:t>
            </a:r>
          </a:p>
          <a:p>
            <a:pPr marL="0" indent="0"/>
            <a:r>
              <a:rPr lang="en-US" sz="3200" b="1" dirty="0">
                <a:solidFill>
                  <a:srgbClr val="0F496F"/>
                </a:solidFill>
              </a:rPr>
              <a:t>Within ONE Hour Contact 811 to Submit a </a:t>
            </a:r>
            <a:r>
              <a:rPr lang="en-US" sz="3200" b="1" dirty="0" err="1">
                <a:solidFill>
                  <a:srgbClr val="0F496F"/>
                </a:solidFill>
              </a:rPr>
              <a:t>DigUp</a:t>
            </a:r>
            <a:endParaRPr lang="en-US" sz="3200" b="1" dirty="0">
              <a:solidFill>
                <a:srgbClr val="0F496F"/>
              </a:solidFill>
            </a:endParaRPr>
          </a:p>
        </p:txBody>
      </p:sp>
      <p:grpSp>
        <p:nvGrpSpPr>
          <p:cNvPr id="45" name="Group 44">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6" name="Straight Connector 45">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4256400904"/>
      </p:ext>
    </p:extLst>
  </p:cSld>
  <p:clrMapOvr>
    <a:overrideClrMapping bg1="lt1" tx1="dk1" bg2="lt2" tx2="dk2" accent1="accent1" accent2="accent2" accent3="accent3" accent4="accent4" accent5="accent5" accent6="accent6" hlink="hlink" folHlink="folHlink"/>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Rectangle 23">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2730" y="4556654"/>
            <a:ext cx="7864285" cy="1896533"/>
          </a:xfrm>
        </p:spPr>
        <p:txBody>
          <a:bodyPr vert="horz" lIns="91440" tIns="45720" rIns="91440" bIns="45720" rtlCol="0" anchor="ctr">
            <a:noAutofit/>
          </a:bodyPr>
          <a:lstStyle/>
          <a:p>
            <a:pPr>
              <a:lnSpc>
                <a:spcPct val="90000"/>
              </a:lnSpc>
            </a:pPr>
            <a:r>
              <a:rPr lang="en-US" sz="4000" b="1" dirty="0">
                <a:solidFill>
                  <a:srgbClr val="FFFFFF"/>
                </a:solidFill>
              </a:rPr>
              <a:t>Damages Specific to Oil &amp; Gas - Chapter 18 reporting requirements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969" y="514878"/>
            <a:ext cx="4067777" cy="5350931"/>
          </a:xfrm>
          <a:prstGeom prst="rect">
            <a:avLst/>
          </a:prstGeom>
          <a:effectLst>
            <a:innerShdw blurRad="57150" dist="38100" dir="14460000">
              <a:prstClr val="black">
                <a:alpha val="70000"/>
              </a:prstClr>
            </a:innerShdw>
          </a:effectLst>
        </p:spPr>
      </p:pic>
      <p:sp>
        <p:nvSpPr>
          <p:cNvPr id="12" name="Content Placeholder 11"/>
          <p:cNvSpPr>
            <a:spLocks noGrp="1"/>
          </p:cNvSpPr>
          <p:nvPr>
            <p:ph sz="half" idx="2"/>
          </p:nvPr>
        </p:nvSpPr>
        <p:spPr>
          <a:xfrm>
            <a:off x="4240871" y="332846"/>
            <a:ext cx="7947953" cy="4223808"/>
          </a:xfrm>
        </p:spPr>
        <p:txBody>
          <a:bodyPr vert="horz" lIns="91440" tIns="45720" rIns="91440" bIns="45720" rtlCol="0" anchor="ctr">
            <a:normAutofit/>
          </a:bodyPr>
          <a:lstStyle/>
          <a:p>
            <a:pPr marL="0" indent="0">
              <a:buNone/>
            </a:pPr>
            <a:r>
              <a:rPr lang="en-US" sz="3200" b="1" u="sng" dirty="0">
                <a:solidFill>
                  <a:srgbClr val="0F496F"/>
                </a:solidFill>
              </a:rPr>
              <a:t>Changes to RRC Chapter 18 </a:t>
            </a:r>
          </a:p>
          <a:p>
            <a:pPr marL="0" indent="0">
              <a:buNone/>
            </a:pPr>
            <a:endParaRPr lang="en-US" sz="800" b="1" u="sng" dirty="0">
              <a:solidFill>
                <a:srgbClr val="0F496F"/>
              </a:solidFill>
            </a:endParaRPr>
          </a:p>
          <a:p>
            <a:pPr marL="0" indent="0"/>
            <a:r>
              <a:rPr lang="en-US" sz="3200" b="1" dirty="0">
                <a:solidFill>
                  <a:srgbClr val="0F496F"/>
                </a:solidFill>
              </a:rPr>
              <a:t>Call 911 (Only If Release of Product)</a:t>
            </a:r>
          </a:p>
          <a:p>
            <a:pPr marL="0" indent="0"/>
            <a:r>
              <a:rPr lang="en-US" sz="3200" b="1" dirty="0">
                <a:solidFill>
                  <a:srgbClr val="0F496F"/>
                </a:solidFill>
              </a:rPr>
              <a:t>Call 811 within ONE hour to Submit </a:t>
            </a:r>
            <a:r>
              <a:rPr lang="en-US" sz="3200" b="1" dirty="0" err="1">
                <a:solidFill>
                  <a:srgbClr val="0F496F"/>
                </a:solidFill>
              </a:rPr>
              <a:t>DigUp</a:t>
            </a:r>
            <a:r>
              <a:rPr lang="en-US" sz="3200" b="1" dirty="0">
                <a:solidFill>
                  <a:srgbClr val="0F496F"/>
                </a:solidFill>
              </a:rPr>
              <a:t> Ticket</a:t>
            </a:r>
          </a:p>
          <a:p>
            <a:pPr marL="0" indent="0"/>
            <a:r>
              <a:rPr lang="en-US" sz="3200" b="1" dirty="0">
                <a:solidFill>
                  <a:srgbClr val="0F496F"/>
                </a:solidFill>
              </a:rPr>
              <a:t>File TDRF Report with 30 Days</a:t>
            </a:r>
          </a:p>
        </p:txBody>
      </p:sp>
      <p:grpSp>
        <p:nvGrpSpPr>
          <p:cNvPr id="26" name="Group 25">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2306796591"/>
      </p:ext>
    </p:extLst>
  </p:cSld>
  <p:clrMapOvr>
    <a:overrideClrMapping bg1="lt1" tx1="dk1" bg2="lt2" tx2="dk2" accent1="accent1" accent2="accent2" accent3="accent3" accent4="accent4" accent5="accent5" accent6="accent6" hlink="hlink" folHlink="folHlink"/>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9" y="4845488"/>
            <a:ext cx="4297652" cy="1022684"/>
          </a:xfrm>
        </p:spPr>
        <p:txBody>
          <a:bodyPr>
            <a:noAutofit/>
          </a:bodyPr>
          <a:lstStyle/>
          <a:p>
            <a:r>
              <a:rPr lang="en-US" sz="4800" b="1" u="sng" dirty="0"/>
              <a:t>What is 811?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234060"/>
            <a:ext cx="1419856" cy="435474"/>
          </a:xfrm>
          <a:prstGeom prst="rect">
            <a:avLst/>
          </a:prstGeom>
        </p:spPr>
      </p:pic>
      <p:pic>
        <p:nvPicPr>
          <p:cNvPr id="7172" name="Picture 4" descr="Know What's Below – Call 811 Before You Dig – Be Ready Lexington">
            <a:extLst>
              <a:ext uri="{FF2B5EF4-FFF2-40B4-BE49-F238E27FC236}">
                <a16:creationId xmlns:a16="http://schemas.microsoft.com/office/drawing/2014/main" id="{32E13B47-D55C-4B3E-ABE9-F074AD1D1F8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49825" y="538205"/>
            <a:ext cx="8999122" cy="380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94831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64431F-4834-4B9E-95D4-18DF5C2DEE28}"/>
              </a:ext>
            </a:extLst>
          </p:cNvPr>
          <p:cNvPicPr>
            <a:picLocks noChangeAspect="1"/>
          </p:cNvPicPr>
          <p:nvPr/>
        </p:nvPicPr>
        <p:blipFill>
          <a:blip r:embed="rId2"/>
          <a:stretch>
            <a:fillRect/>
          </a:stretch>
        </p:blipFill>
        <p:spPr>
          <a:xfrm>
            <a:off x="2524805" y="643467"/>
            <a:ext cx="7142390" cy="5571065"/>
          </a:xfrm>
          <a:prstGeom prst="rect">
            <a:avLst/>
          </a:prstGeom>
          <a:ln>
            <a:noFill/>
          </a:ln>
        </p:spPr>
      </p:pic>
    </p:spTree>
    <p:extLst>
      <p:ext uri="{BB962C8B-B14F-4D97-AF65-F5344CB8AC3E}">
        <p14:creationId xmlns:p14="http://schemas.microsoft.com/office/powerpoint/2010/main" val="732137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12382CF-4CC5-4F7F-93F1-2E098270D905}"/>
              </a:ext>
            </a:extLst>
          </p:cNvPr>
          <p:cNvPicPr>
            <a:picLocks noGrp="1" noChangeAspect="1"/>
          </p:cNvPicPr>
          <p:nvPr>
            <p:ph idx="1"/>
          </p:nvPr>
        </p:nvPicPr>
        <p:blipFill>
          <a:blip r:embed="rId2"/>
          <a:stretch>
            <a:fillRect/>
          </a:stretch>
        </p:blipFill>
        <p:spPr>
          <a:xfrm>
            <a:off x="643467" y="1193461"/>
            <a:ext cx="10905066" cy="4471076"/>
          </a:xfrm>
          <a:prstGeom prst="rect">
            <a:avLst/>
          </a:prstGeom>
          <a:ln>
            <a:noFill/>
          </a:ln>
        </p:spPr>
      </p:pic>
    </p:spTree>
    <p:extLst>
      <p:ext uri="{BB962C8B-B14F-4D97-AF65-F5344CB8AC3E}">
        <p14:creationId xmlns:p14="http://schemas.microsoft.com/office/powerpoint/2010/main" val="83062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688179" cy="1351466"/>
          </a:xfrm>
        </p:spPr>
        <p:txBody>
          <a:bodyPr/>
          <a:lstStyle/>
          <a:p>
            <a:pPr algn="ctr"/>
            <a:r>
              <a:rPr lang="en-US" b="1" dirty="0"/>
              <a:t>Damage Prevention Councils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5090" y="1648143"/>
            <a:ext cx="5731383" cy="4672720"/>
          </a:xfrm>
        </p:spPr>
      </p:pic>
      <p:pic>
        <p:nvPicPr>
          <p:cNvPr id="7" name="Picture 6">
            <a:extLst>
              <a:ext uri="{FF2B5EF4-FFF2-40B4-BE49-F238E27FC236}">
                <a16:creationId xmlns:a16="http://schemas.microsoft.com/office/drawing/2014/main" id="{66B3608A-1BF5-4545-8885-A23F100D06DC}"/>
              </a:ext>
            </a:extLst>
          </p:cNvPr>
          <p:cNvPicPr>
            <a:picLocks noChangeAspect="1"/>
          </p:cNvPicPr>
          <p:nvPr/>
        </p:nvPicPr>
        <p:blipFill rotWithShape="1">
          <a:blip r:embed="rId5"/>
          <a:srcRect l="2520" r="1305" b="-4"/>
          <a:stretch/>
        </p:blipFill>
        <p:spPr>
          <a:xfrm>
            <a:off x="8555154" y="1898567"/>
            <a:ext cx="2857268" cy="2795614"/>
          </a:xfrm>
          <a:prstGeom prst="rect">
            <a:avLst/>
          </a:prstGeom>
        </p:spPr>
      </p:pic>
      <p:sp>
        <p:nvSpPr>
          <p:cNvPr id="8" name="TextBox 7">
            <a:extLst>
              <a:ext uri="{FF2B5EF4-FFF2-40B4-BE49-F238E27FC236}">
                <a16:creationId xmlns:a16="http://schemas.microsoft.com/office/drawing/2014/main" id="{9F927F36-7568-4062-BE22-2D0D1F97E954}"/>
              </a:ext>
            </a:extLst>
          </p:cNvPr>
          <p:cNvSpPr txBox="1"/>
          <p:nvPr/>
        </p:nvSpPr>
        <p:spPr>
          <a:xfrm>
            <a:off x="6512678" y="5423455"/>
            <a:ext cx="6148136" cy="584775"/>
          </a:xfrm>
          <a:prstGeom prst="rect">
            <a:avLst/>
          </a:prstGeom>
          <a:noFill/>
        </p:spPr>
        <p:txBody>
          <a:bodyPr wrap="square">
            <a:spAutoFit/>
          </a:bodyPr>
          <a:lstStyle/>
          <a:p>
            <a:pPr algn="ctr">
              <a:spcAft>
                <a:spcPts val="600"/>
              </a:spcAft>
            </a:pPr>
            <a:r>
              <a:rPr lang="en-US" sz="3200" b="1" dirty="0">
                <a:hlinkClick r:id="rId6">
                  <a:extLst>
                    <a:ext uri="{A12FA001-AC4F-418D-AE19-62706E023703}">
                      <ahyp:hlinkClr xmlns:ahyp="http://schemas.microsoft.com/office/drawing/2018/hyperlinkcolor" val="tx"/>
                    </a:ext>
                  </a:extLst>
                </a:hlinkClick>
              </a:rPr>
              <a:t>www.DPCofTexas.org</a:t>
            </a:r>
            <a:endParaRPr lang="en-US" sz="3200" b="1" dirty="0"/>
          </a:p>
        </p:txBody>
      </p:sp>
    </p:spTree>
    <p:extLst>
      <p:ext uri="{BB962C8B-B14F-4D97-AF65-F5344CB8AC3E}">
        <p14:creationId xmlns:p14="http://schemas.microsoft.com/office/powerpoint/2010/main" val="843348305"/>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563E96-620B-4FE8-9325-CC75517F0E24}"/>
              </a:ext>
            </a:extLst>
          </p:cNvPr>
          <p:cNvPicPr>
            <a:picLocks noChangeAspect="1"/>
          </p:cNvPicPr>
          <p:nvPr/>
        </p:nvPicPr>
        <p:blipFill rotWithShape="1">
          <a:blip r:embed="rId3"/>
          <a:srcRect l="2520" r="1305" b="-4"/>
          <a:stretch/>
        </p:blipFill>
        <p:spPr>
          <a:xfrm>
            <a:off x="602281" y="489453"/>
            <a:ext cx="2857268" cy="2795614"/>
          </a:xfrm>
          <a:prstGeom prst="rect">
            <a:avLst/>
          </a:prstGeom>
        </p:spPr>
      </p:pic>
      <p:pic>
        <p:nvPicPr>
          <p:cNvPr id="14" name="Picture 13">
            <a:extLst>
              <a:ext uri="{FF2B5EF4-FFF2-40B4-BE49-F238E27FC236}">
                <a16:creationId xmlns:a16="http://schemas.microsoft.com/office/drawing/2014/main" id="{8478C250-ECB8-4512-A667-77DD29F1608C}"/>
              </a:ext>
            </a:extLst>
          </p:cNvPr>
          <p:cNvPicPr>
            <a:picLocks noChangeAspect="1"/>
          </p:cNvPicPr>
          <p:nvPr/>
        </p:nvPicPr>
        <p:blipFill>
          <a:blip r:embed="rId4"/>
          <a:stretch>
            <a:fillRect/>
          </a:stretch>
        </p:blipFill>
        <p:spPr>
          <a:xfrm>
            <a:off x="484632" y="4093512"/>
            <a:ext cx="3092568" cy="1775363"/>
          </a:xfrm>
          <a:prstGeom prst="rect">
            <a:avLst/>
          </a:prstGeom>
        </p:spPr>
      </p:pic>
      <p:sp>
        <p:nvSpPr>
          <p:cNvPr id="10" name="TextBox 9">
            <a:extLst>
              <a:ext uri="{FF2B5EF4-FFF2-40B4-BE49-F238E27FC236}">
                <a16:creationId xmlns:a16="http://schemas.microsoft.com/office/drawing/2014/main" id="{94547A0D-2CB6-4DBB-AACB-5E765BAB1D1F}"/>
              </a:ext>
            </a:extLst>
          </p:cNvPr>
          <p:cNvSpPr txBox="1"/>
          <p:nvPr/>
        </p:nvSpPr>
        <p:spPr>
          <a:xfrm>
            <a:off x="4552378" y="685800"/>
            <a:ext cx="6952234"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endParaRPr lang="en-US" b="1" dirty="0">
              <a:solidFill>
                <a:schemeClr val="bg2">
                  <a:lumMod val="75000"/>
                </a:schemeClr>
              </a:solidFill>
            </a:endParaRPr>
          </a:p>
        </p:txBody>
      </p:sp>
      <p:grpSp>
        <p:nvGrpSpPr>
          <p:cNvPr id="45" name="Group 44">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6" name="Straight Connector 45">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3" name="AutoShape 2" descr="Rhino - HIT Kit +2 - HK220-ENG - J.L. Matthews Co., 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Rhino - HIT Kit +2 - HK220-ENG - J.L. Matthews Co., In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F79A6AD9-E3E8-4083-AAC0-35ACC83D44AB}"/>
              </a:ext>
            </a:extLst>
          </p:cNvPr>
          <p:cNvSpPr txBox="1"/>
          <p:nvPr/>
        </p:nvSpPr>
        <p:spPr>
          <a:xfrm>
            <a:off x="4871611" y="253369"/>
            <a:ext cx="6497213" cy="2877711"/>
          </a:xfrm>
          <a:prstGeom prst="rect">
            <a:avLst/>
          </a:prstGeom>
          <a:noFill/>
        </p:spPr>
        <p:txBody>
          <a:bodyPr wrap="square" rtlCol="0">
            <a:spAutoFit/>
          </a:bodyPr>
          <a:lstStyle/>
          <a:p>
            <a:pPr algn="ctr">
              <a:spcAft>
                <a:spcPts val="600"/>
              </a:spcAft>
            </a:pPr>
            <a:r>
              <a:rPr lang="en-US" sz="3600" b="1" dirty="0">
                <a:solidFill>
                  <a:srgbClr val="FF0000"/>
                </a:solidFill>
                <a:hlinkClick r:id="rId6"/>
              </a:rPr>
              <a:t>www.DPCofTexas.org</a:t>
            </a:r>
            <a:endParaRPr lang="en-US" sz="3600" b="1" dirty="0">
              <a:solidFill>
                <a:srgbClr val="FF0000"/>
              </a:solidFill>
            </a:endParaRPr>
          </a:p>
          <a:p>
            <a:pPr algn="ctr">
              <a:spcAft>
                <a:spcPts val="600"/>
              </a:spcAft>
            </a:pPr>
            <a:r>
              <a:rPr lang="en-US" sz="2400" b="1" dirty="0">
                <a:solidFill>
                  <a:srgbClr val="FF0000"/>
                </a:solidFill>
              </a:rPr>
              <a:t>Events</a:t>
            </a:r>
          </a:p>
          <a:p>
            <a:pPr algn="ctr">
              <a:spcAft>
                <a:spcPts val="600"/>
              </a:spcAft>
            </a:pPr>
            <a:r>
              <a:rPr lang="en-US" sz="2400" b="1" dirty="0">
                <a:solidFill>
                  <a:srgbClr val="FF0000"/>
                </a:solidFill>
              </a:rPr>
              <a:t>Tools</a:t>
            </a:r>
          </a:p>
          <a:p>
            <a:pPr algn="ctr">
              <a:spcAft>
                <a:spcPts val="600"/>
              </a:spcAft>
            </a:pPr>
            <a:r>
              <a:rPr lang="en-US" sz="2400" b="1" dirty="0">
                <a:solidFill>
                  <a:srgbClr val="FF0000"/>
                </a:solidFill>
              </a:rPr>
              <a:t>Resources</a:t>
            </a:r>
          </a:p>
          <a:p>
            <a:pPr algn="ctr">
              <a:spcAft>
                <a:spcPts val="600"/>
              </a:spcAft>
            </a:pPr>
            <a:r>
              <a:rPr lang="en-US" sz="2400" b="1" dirty="0">
                <a:solidFill>
                  <a:srgbClr val="FF0000"/>
                </a:solidFill>
              </a:rPr>
              <a:t>Calendars</a:t>
            </a:r>
          </a:p>
          <a:p>
            <a:pPr algn="ctr">
              <a:spcAft>
                <a:spcPts val="600"/>
              </a:spcAft>
            </a:pPr>
            <a:endParaRPr lang="en-US" sz="2400" b="1" dirty="0">
              <a:solidFill>
                <a:srgbClr val="FF0000"/>
              </a:solidFill>
            </a:endParaRPr>
          </a:p>
        </p:txBody>
      </p:sp>
      <p:sp>
        <p:nvSpPr>
          <p:cNvPr id="37" name="TextBox 36">
            <a:extLst>
              <a:ext uri="{FF2B5EF4-FFF2-40B4-BE49-F238E27FC236}">
                <a16:creationId xmlns:a16="http://schemas.microsoft.com/office/drawing/2014/main" id="{14B7DE27-53B5-4D76-BEB7-B03E76FC7688}"/>
              </a:ext>
            </a:extLst>
          </p:cNvPr>
          <p:cNvSpPr txBox="1"/>
          <p:nvPr/>
        </p:nvSpPr>
        <p:spPr>
          <a:xfrm>
            <a:off x="5022422" y="3102282"/>
            <a:ext cx="6497213" cy="2431435"/>
          </a:xfrm>
          <a:prstGeom prst="rect">
            <a:avLst/>
          </a:prstGeom>
          <a:noFill/>
        </p:spPr>
        <p:txBody>
          <a:bodyPr wrap="square" rtlCol="0">
            <a:spAutoFit/>
          </a:bodyPr>
          <a:lstStyle/>
          <a:p>
            <a:pPr algn="ctr">
              <a:spcAft>
                <a:spcPts val="600"/>
              </a:spcAft>
            </a:pPr>
            <a:r>
              <a:rPr lang="en-US" sz="3600" b="1" dirty="0">
                <a:solidFill>
                  <a:schemeClr val="accent1">
                    <a:lumMod val="50000"/>
                  </a:schemeClr>
                </a:solidFill>
              </a:rPr>
              <a:t>Board of Directors</a:t>
            </a:r>
          </a:p>
          <a:p>
            <a:pPr algn="ctr">
              <a:spcAft>
                <a:spcPts val="600"/>
              </a:spcAft>
            </a:pPr>
            <a:r>
              <a:rPr lang="en-US" sz="2400" b="1" dirty="0">
                <a:solidFill>
                  <a:srgbClr val="FF0000"/>
                </a:solidFill>
              </a:rPr>
              <a:t>Committees</a:t>
            </a:r>
          </a:p>
          <a:p>
            <a:pPr algn="ctr">
              <a:spcAft>
                <a:spcPts val="600"/>
              </a:spcAft>
            </a:pPr>
            <a:r>
              <a:rPr lang="en-US" sz="2400" b="1" dirty="0">
                <a:solidFill>
                  <a:srgbClr val="FF0000"/>
                </a:solidFill>
              </a:rPr>
              <a:t>Fundraising</a:t>
            </a:r>
          </a:p>
          <a:p>
            <a:pPr algn="ctr">
              <a:spcAft>
                <a:spcPts val="600"/>
              </a:spcAft>
            </a:pPr>
            <a:r>
              <a:rPr lang="en-US" sz="2400" b="1" dirty="0">
                <a:solidFill>
                  <a:srgbClr val="FF0000"/>
                </a:solidFill>
              </a:rPr>
              <a:t>Sponsorships</a:t>
            </a:r>
          </a:p>
          <a:p>
            <a:pPr algn="ctr">
              <a:spcAft>
                <a:spcPts val="600"/>
              </a:spcAft>
            </a:pPr>
            <a:endParaRPr lang="en-US" sz="2400" b="1" dirty="0">
              <a:solidFill>
                <a:srgbClr val="FF0000"/>
              </a:solidFill>
            </a:endParaRPr>
          </a:p>
        </p:txBody>
      </p:sp>
      <p:sp>
        <p:nvSpPr>
          <p:cNvPr id="7" name="Title 6">
            <a:extLst>
              <a:ext uri="{FF2B5EF4-FFF2-40B4-BE49-F238E27FC236}">
                <a16:creationId xmlns:a16="http://schemas.microsoft.com/office/drawing/2014/main" id="{C2AED41B-64B8-4FFD-97B4-92C167D631C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96438474"/>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68">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8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340" y="4139627"/>
            <a:ext cx="3586655" cy="1100037"/>
          </a:xfrm>
          <a:prstGeom prst="rect">
            <a:avLst/>
          </a:prstGeom>
        </p:spPr>
      </p:pic>
      <p:graphicFrame>
        <p:nvGraphicFramePr>
          <p:cNvPr id="64" name="Subtitle 2">
            <a:extLst>
              <a:ext uri="{FF2B5EF4-FFF2-40B4-BE49-F238E27FC236}">
                <a16:creationId xmlns:a16="http://schemas.microsoft.com/office/drawing/2014/main" id="{5CFF81D8-27B9-4C14-BFE4-B82F00F08898}"/>
              </a:ext>
            </a:extLst>
          </p:cNvPr>
          <p:cNvGraphicFramePr>
            <a:graphicFrameLocks noGrp="1"/>
          </p:cNvGraphicFramePr>
          <p:nvPr>
            <p:ph idx="1"/>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Logo&#10;&#10;Description automatically generated">
            <a:extLst>
              <a:ext uri="{FF2B5EF4-FFF2-40B4-BE49-F238E27FC236}">
                <a16:creationId xmlns:a16="http://schemas.microsoft.com/office/drawing/2014/main" id="{5C4991E9-281F-5E86-DE9E-7F60E0D3AE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6407" y="4155142"/>
            <a:ext cx="1304161" cy="1359009"/>
          </a:xfrm>
          <a:prstGeom prst="rect">
            <a:avLst/>
          </a:prstGeom>
        </p:spPr>
      </p:pic>
      <p:pic>
        <p:nvPicPr>
          <p:cNvPr id="3" name="Picture 2">
            <a:extLst>
              <a:ext uri="{FF2B5EF4-FFF2-40B4-BE49-F238E27FC236}">
                <a16:creationId xmlns:a16="http://schemas.microsoft.com/office/drawing/2014/main" id="{2D07A648-9F3D-1BE2-F610-E17FAAE7EEC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899667" y="5214939"/>
            <a:ext cx="5723132" cy="1192954"/>
          </a:xfrm>
          <a:prstGeom prst="rect">
            <a:avLst/>
          </a:prstGeom>
        </p:spPr>
      </p:pic>
    </p:spTree>
    <p:extLst>
      <p:ext uri="{BB962C8B-B14F-4D97-AF65-F5344CB8AC3E}">
        <p14:creationId xmlns:p14="http://schemas.microsoft.com/office/powerpoint/2010/main" val="3103524541"/>
      </p:ext>
    </p:extLst>
  </p:cSld>
  <p:clrMapOvr>
    <a:overrideClrMapping bg1="lt1" tx1="dk1" bg2="lt2" tx2="dk2" accent1="accent1" accent2="accent2" accent3="accent3" accent4="accent4" accent5="accent5" accent6="accent6" hlink="hlink" folHlink="folHlink"/>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275" y="685800"/>
            <a:ext cx="4818656" cy="4603749"/>
          </a:xfrm>
        </p:spPr>
        <p:txBody>
          <a:bodyPr>
            <a:normAutofit/>
          </a:bodyPr>
          <a:lstStyle/>
          <a:p>
            <a:pPr algn="r"/>
            <a:r>
              <a:rPr lang="en-US" sz="5200" b="1" u="sng" dirty="0"/>
              <a:t>About Texas811</a:t>
            </a:r>
          </a:p>
        </p:txBody>
      </p:sp>
      <p:sp>
        <p:nvSpPr>
          <p:cNvPr id="13" name="Rectangle 12">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236208" y="685799"/>
            <a:ext cx="5724144" cy="5586985"/>
          </a:xfrm>
        </p:spPr>
        <p:txBody>
          <a:bodyPr>
            <a:noAutofit/>
          </a:bodyPr>
          <a:lstStyle/>
          <a:p>
            <a:pPr>
              <a:lnSpc>
                <a:spcPct val="90000"/>
              </a:lnSpc>
              <a:spcBef>
                <a:spcPts val="0"/>
              </a:spcBef>
              <a:buClrTx/>
            </a:pPr>
            <a:r>
              <a:rPr lang="en-US" sz="2800" b="1" dirty="0">
                <a:solidFill>
                  <a:schemeClr val="tx1"/>
                </a:solidFill>
              </a:rPr>
              <a:t>Texas811 is the link between your plans to dig and our member utility companies.</a:t>
            </a:r>
          </a:p>
          <a:p>
            <a:pPr marL="0" indent="0">
              <a:lnSpc>
                <a:spcPct val="90000"/>
              </a:lnSpc>
              <a:spcBef>
                <a:spcPts val="0"/>
              </a:spcBef>
              <a:buClrTx/>
              <a:buNone/>
            </a:pPr>
            <a:endParaRPr lang="en-US" sz="2800" b="1" dirty="0">
              <a:solidFill>
                <a:schemeClr val="tx1"/>
              </a:solidFill>
            </a:endParaRPr>
          </a:p>
          <a:p>
            <a:pPr>
              <a:lnSpc>
                <a:spcPct val="90000"/>
              </a:lnSpc>
              <a:spcBef>
                <a:spcPts val="0"/>
              </a:spcBef>
              <a:buClrTx/>
            </a:pPr>
            <a:r>
              <a:rPr lang="en-US" sz="2800" b="1" dirty="0">
                <a:solidFill>
                  <a:schemeClr val="tx1"/>
                </a:solidFill>
              </a:rPr>
              <a:t>Texas811 does not mark underground utilities</a:t>
            </a:r>
          </a:p>
          <a:p>
            <a:pPr>
              <a:lnSpc>
                <a:spcPct val="90000"/>
              </a:lnSpc>
              <a:spcBef>
                <a:spcPts val="0"/>
              </a:spcBef>
              <a:buClrTx/>
            </a:pPr>
            <a:endParaRPr lang="en-US" sz="2800" b="1" dirty="0">
              <a:solidFill>
                <a:schemeClr val="tx1"/>
              </a:solidFill>
            </a:endParaRPr>
          </a:p>
          <a:p>
            <a:pPr>
              <a:lnSpc>
                <a:spcPct val="90000"/>
              </a:lnSpc>
              <a:spcBef>
                <a:spcPts val="0"/>
              </a:spcBef>
              <a:buClrTx/>
            </a:pPr>
            <a:r>
              <a:rPr lang="en-US" sz="2800" b="1" dirty="0">
                <a:solidFill>
                  <a:schemeClr val="tx1"/>
                </a:solidFill>
              </a:rPr>
              <a:t>There is no cost for the </a:t>
            </a:r>
            <a:r>
              <a:rPr lang="en-US" sz="2800" b="1" dirty="0" err="1">
                <a:solidFill>
                  <a:schemeClr val="tx1"/>
                </a:solidFill>
              </a:rPr>
              <a:t>onecall</a:t>
            </a:r>
            <a:r>
              <a:rPr lang="en-US" sz="2800" b="1" dirty="0">
                <a:solidFill>
                  <a:schemeClr val="tx1"/>
                </a:solidFill>
              </a:rPr>
              <a:t> request.</a:t>
            </a:r>
          </a:p>
          <a:p>
            <a:pPr marL="0" indent="0">
              <a:lnSpc>
                <a:spcPct val="90000"/>
              </a:lnSpc>
              <a:spcBef>
                <a:spcPts val="0"/>
              </a:spcBef>
              <a:buClrTx/>
              <a:buNone/>
            </a:pPr>
            <a:endParaRPr lang="en-US" sz="2800" b="1" dirty="0">
              <a:solidFill>
                <a:schemeClr val="tx1"/>
              </a:solidFill>
            </a:endParaRPr>
          </a:p>
          <a:p>
            <a:pPr>
              <a:lnSpc>
                <a:spcPct val="90000"/>
              </a:lnSpc>
              <a:spcBef>
                <a:spcPts val="0"/>
              </a:spcBef>
              <a:buClrTx/>
            </a:pPr>
            <a:r>
              <a:rPr lang="en-US" sz="2800" b="1" dirty="0">
                <a:solidFill>
                  <a:schemeClr val="tx1"/>
                </a:solidFill>
              </a:rPr>
              <a:t>Texas811 provides excavation education to excavators, emergency responders and the public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11755947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7" name="Title 10"/>
          <p:cNvSpPr txBox="1">
            <a:spLocks/>
          </p:cNvSpPr>
          <p:nvPr/>
        </p:nvSpPr>
        <p:spPr>
          <a:xfrm>
            <a:off x="-220581" y="-57164"/>
            <a:ext cx="11566359" cy="1559147"/>
          </a:xfrm>
          <a:prstGeom prst="rect">
            <a:avLst/>
          </a:prstGeom>
          <a:effectLst/>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dirty="0">
                <a:effectLst>
                  <a:outerShdw blurRad="38100" dist="38100" dir="2700000" algn="tl">
                    <a:srgbClr val="000000">
                      <a:alpha val="43137"/>
                    </a:srgbClr>
                  </a:outerShdw>
                </a:effectLst>
              </a:rPr>
              <a:t> </a:t>
            </a:r>
            <a:r>
              <a:rPr lang="en-US" sz="6400" b="1" u="sng" dirty="0">
                <a:effectLst>
                  <a:outerShdw blurRad="38100" dist="38100" dir="2700000" algn="tl">
                    <a:srgbClr val="000000">
                      <a:alpha val="43137"/>
                    </a:srgbClr>
                  </a:outerShdw>
                </a:effectLst>
              </a:rPr>
              <a:t>Know the state </a:t>
            </a:r>
          </a:p>
          <a:p>
            <a:pPr algn="ctr"/>
            <a:r>
              <a:rPr lang="en-US" sz="6400" b="1" u="sng" dirty="0">
                <a:effectLst>
                  <a:outerShdw blurRad="38100" dist="38100" dir="2700000" algn="tl">
                    <a:srgbClr val="000000">
                      <a:alpha val="43137"/>
                    </a:srgbClr>
                  </a:outerShdw>
                </a:effectLst>
              </a:rPr>
              <a:t>“Call before you dig” laws </a:t>
            </a:r>
          </a:p>
        </p:txBody>
      </p:sp>
      <p:pic>
        <p:nvPicPr>
          <p:cNvPr id="12" name="Content Placeholder 1">
            <a:extLst>
              <a:ext uri="{FF2B5EF4-FFF2-40B4-BE49-F238E27FC236}">
                <a16:creationId xmlns:a16="http://schemas.microsoft.com/office/drawing/2014/main" id="{9C7081D6-5F82-4715-9911-5944CED4E22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4348" y="2032295"/>
            <a:ext cx="4023598" cy="4023598"/>
          </a:xfrm>
          <a:prstGeom prst="rect">
            <a:avLst/>
          </a:prstGeom>
        </p:spPr>
      </p:pic>
      <p:pic>
        <p:nvPicPr>
          <p:cNvPr id="14" name="Picture 13">
            <a:extLst>
              <a:ext uri="{FF2B5EF4-FFF2-40B4-BE49-F238E27FC236}">
                <a16:creationId xmlns:a16="http://schemas.microsoft.com/office/drawing/2014/main" id="{6B53E278-4313-44FC-AAB1-835F778BE071}"/>
              </a:ext>
            </a:extLst>
          </p:cNvPr>
          <p:cNvPicPr>
            <a:picLocks noChangeAspect="1"/>
          </p:cNvPicPr>
          <p:nvPr/>
        </p:nvPicPr>
        <p:blipFill>
          <a:blip r:embed="rId5"/>
          <a:stretch>
            <a:fillRect/>
          </a:stretch>
        </p:blipFill>
        <p:spPr>
          <a:xfrm>
            <a:off x="8933973" y="3104478"/>
            <a:ext cx="2497468" cy="1193235"/>
          </a:xfrm>
          <a:prstGeom prst="rect">
            <a:avLst/>
          </a:prstGeom>
        </p:spPr>
      </p:pic>
      <p:pic>
        <p:nvPicPr>
          <p:cNvPr id="16" name="Picture 15">
            <a:extLst>
              <a:ext uri="{FF2B5EF4-FFF2-40B4-BE49-F238E27FC236}">
                <a16:creationId xmlns:a16="http://schemas.microsoft.com/office/drawing/2014/main" id="{139F6A7E-9BCC-4FE7-A720-B793AA4CD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130" y="1918591"/>
            <a:ext cx="3303606" cy="1013225"/>
          </a:xfrm>
          <a:prstGeom prst="rect">
            <a:avLst/>
          </a:prstGeom>
        </p:spPr>
      </p:pic>
      <p:pic>
        <p:nvPicPr>
          <p:cNvPr id="18" name="Picture 17">
            <a:extLst>
              <a:ext uri="{FF2B5EF4-FFF2-40B4-BE49-F238E27FC236}">
                <a16:creationId xmlns:a16="http://schemas.microsoft.com/office/drawing/2014/main" id="{87505691-7CDF-4A99-BBC8-D56CB8A2F163}"/>
              </a:ext>
            </a:extLst>
          </p:cNvPr>
          <p:cNvPicPr>
            <a:picLocks noChangeAspect="1"/>
          </p:cNvPicPr>
          <p:nvPr/>
        </p:nvPicPr>
        <p:blipFill>
          <a:blip r:embed="rId6"/>
          <a:stretch>
            <a:fillRect/>
          </a:stretch>
        </p:blipFill>
        <p:spPr>
          <a:xfrm>
            <a:off x="5570339" y="3253452"/>
            <a:ext cx="1997562" cy="1345465"/>
          </a:xfrm>
          <a:prstGeom prst="rect">
            <a:avLst/>
          </a:prstGeom>
        </p:spPr>
      </p:pic>
      <p:pic>
        <p:nvPicPr>
          <p:cNvPr id="20" name="Picture 19">
            <a:extLst>
              <a:ext uri="{FF2B5EF4-FFF2-40B4-BE49-F238E27FC236}">
                <a16:creationId xmlns:a16="http://schemas.microsoft.com/office/drawing/2014/main" id="{E947F74B-991B-4E1C-8CCC-3CC79F2B4C0C}"/>
              </a:ext>
            </a:extLst>
          </p:cNvPr>
          <p:cNvPicPr>
            <a:picLocks noChangeAspect="1"/>
          </p:cNvPicPr>
          <p:nvPr/>
        </p:nvPicPr>
        <p:blipFill>
          <a:blip r:embed="rId7"/>
          <a:stretch>
            <a:fillRect/>
          </a:stretch>
        </p:blipFill>
        <p:spPr>
          <a:xfrm>
            <a:off x="7744045" y="4508868"/>
            <a:ext cx="2771775" cy="809625"/>
          </a:xfrm>
          <a:prstGeom prst="rect">
            <a:avLst/>
          </a:prstGeom>
        </p:spPr>
      </p:pic>
    </p:spTree>
    <p:extLst>
      <p:ext uri="{BB962C8B-B14F-4D97-AF65-F5344CB8AC3E}">
        <p14:creationId xmlns:p14="http://schemas.microsoft.com/office/powerpoint/2010/main" val="355258068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graphicFrame>
        <p:nvGraphicFramePr>
          <p:cNvPr id="16" name="Content Placeholder 1">
            <a:extLst>
              <a:ext uri="{FF2B5EF4-FFF2-40B4-BE49-F238E27FC236}">
                <a16:creationId xmlns:a16="http://schemas.microsoft.com/office/drawing/2014/main" id="{DF473F36-D1EE-4B0B-A9C8-F1F41F00301D}"/>
              </a:ext>
            </a:extLst>
          </p:cNvPr>
          <p:cNvGraphicFramePr>
            <a:graphicFrameLocks noGrp="1"/>
          </p:cNvGraphicFramePr>
          <p:nvPr>
            <p:ph idx="1"/>
          </p:nvPr>
        </p:nvGraphicFramePr>
        <p:xfrm>
          <a:off x="0" y="3764785"/>
          <a:ext cx="11911976" cy="2419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91624" y="0"/>
            <a:ext cx="11911976" cy="769441"/>
          </a:xfrm>
          <a:prstGeom prst="rect">
            <a:avLst/>
          </a:prstGeom>
          <a:noFill/>
        </p:spPr>
        <p:txBody>
          <a:bodyPr wrap="square" rtlCol="0">
            <a:spAutoFit/>
          </a:bodyPr>
          <a:lstStyle/>
          <a:p>
            <a:r>
              <a:rPr lang="en-US" sz="4400" b="1" u="sng" dirty="0"/>
              <a:t>Call 811 Before You Dig - It’s the Law</a:t>
            </a:r>
          </a:p>
        </p:txBody>
      </p:sp>
      <p:pic>
        <p:nvPicPr>
          <p:cNvPr id="8" name="Content Placeholder 7">
            <a:extLst>
              <a:ext uri="{FF2B5EF4-FFF2-40B4-BE49-F238E27FC236}">
                <a16:creationId xmlns:a16="http://schemas.microsoft.com/office/drawing/2014/main" id="{630187EE-995A-4A7F-B849-93B18A47B4EB}"/>
              </a:ext>
            </a:extLst>
          </p:cNvPr>
          <p:cNvPicPr>
            <a:picLocks noChangeAspect="1"/>
          </p:cNvPicPr>
          <p:nvPr/>
        </p:nvPicPr>
        <p:blipFill>
          <a:blip r:embed="rId9"/>
          <a:stretch>
            <a:fillRect/>
          </a:stretch>
        </p:blipFill>
        <p:spPr>
          <a:xfrm>
            <a:off x="4255568" y="1448107"/>
            <a:ext cx="3400840" cy="2020789"/>
          </a:xfrm>
          <a:prstGeom prst="rect">
            <a:avLst/>
          </a:prstGeom>
        </p:spPr>
      </p:pic>
    </p:spTree>
    <p:extLst>
      <p:ext uri="{BB962C8B-B14F-4D97-AF65-F5344CB8AC3E}">
        <p14:creationId xmlns:p14="http://schemas.microsoft.com/office/powerpoint/2010/main" val="354969656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D27857AB-5C64-478F-BD49-1EC1027E7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23148" y="4556897"/>
            <a:ext cx="8687455" cy="1507067"/>
          </a:xfrm>
        </p:spPr>
        <p:txBody>
          <a:bodyPr>
            <a:normAutofit/>
          </a:bodyPr>
          <a:lstStyle/>
          <a:p>
            <a:r>
              <a:rPr lang="en-US" sz="4000" b="1" u="sng" dirty="0">
                <a:effectLst>
                  <a:outerShdw blurRad="38100" dist="38100" dir="2700000" algn="tl">
                    <a:srgbClr val="000000">
                      <a:alpha val="43137"/>
                    </a:srgbClr>
                  </a:outerShdw>
                </a:effectLst>
              </a:rPr>
              <a:t>excavation: Defined by the law</a:t>
            </a:r>
          </a:p>
        </p:txBody>
      </p:sp>
      <p:sp>
        <p:nvSpPr>
          <p:cNvPr id="2" name="Content Placeholder 1"/>
          <p:cNvSpPr>
            <a:spLocks noGrp="1"/>
          </p:cNvSpPr>
          <p:nvPr>
            <p:ph idx="1"/>
          </p:nvPr>
        </p:nvSpPr>
        <p:spPr>
          <a:xfrm>
            <a:off x="155773" y="685800"/>
            <a:ext cx="8355181" cy="3615267"/>
          </a:xfrm>
        </p:spPr>
        <p:txBody>
          <a:bodyPr>
            <a:normAutofit/>
          </a:bodyPr>
          <a:lstStyle/>
          <a:p>
            <a:pPr marL="0" indent="0">
              <a:buNone/>
            </a:pPr>
            <a:r>
              <a:rPr lang="en-US" sz="3000" b="1" dirty="0"/>
              <a:t>Excavate</a:t>
            </a:r>
            <a:r>
              <a:rPr lang="en-US" sz="3000" dirty="0"/>
              <a:t>: Movement of earth by any means</a:t>
            </a:r>
          </a:p>
          <a:p>
            <a:pPr marL="0" indent="0">
              <a:buNone/>
            </a:pPr>
            <a:r>
              <a:rPr lang="en-US" sz="3000" b="1" dirty="0"/>
              <a:t>Excavator</a:t>
            </a:r>
            <a:r>
              <a:rPr lang="en-US" sz="3000" dirty="0"/>
              <a:t>: A person that engages in or is preparing to engage in the movement of earth</a:t>
            </a:r>
          </a:p>
        </p:txBody>
      </p:sp>
      <p:pic>
        <p:nvPicPr>
          <p:cNvPr id="1032" name="Picture 8">
            <a:extLst>
              <a:ext uri="{FF2B5EF4-FFF2-40B4-BE49-F238E27FC236}">
                <a16:creationId xmlns:a16="http://schemas.microsoft.com/office/drawing/2014/main" id="{0855ACFA-3176-432E-9BB7-8D343C8ACF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5" r="1" b="1"/>
          <a:stretch/>
        </p:blipFill>
        <p:spPr bwMode="auto">
          <a:xfrm>
            <a:off x="8820608" y="10"/>
            <a:ext cx="3371397" cy="2285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pic>
        <p:nvPicPr>
          <p:cNvPr id="1028" name="Picture 4" descr="Construction, Excavator, Civil, Power">
            <a:extLst>
              <a:ext uri="{FF2B5EF4-FFF2-40B4-BE49-F238E27FC236}">
                <a16:creationId xmlns:a16="http://schemas.microsoft.com/office/drawing/2014/main" id="{D1F34595-39AB-4289-91BA-AC7B0D029E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7" r="2" b="2"/>
          <a:stretch/>
        </p:blipFill>
        <p:spPr bwMode="auto">
          <a:xfrm>
            <a:off x="8820598" y="2286000"/>
            <a:ext cx="3374136" cy="228600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pic>
        <p:nvPicPr>
          <p:cNvPr id="1030" name="Picture 6" descr="Excavators, Construction Machine, Shovel">
            <a:extLst>
              <a:ext uri="{FF2B5EF4-FFF2-40B4-BE49-F238E27FC236}">
                <a16:creationId xmlns:a16="http://schemas.microsoft.com/office/drawing/2014/main" id="{78AE4A67-0033-42F9-8290-6945BC9DC2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7" r="2" b="2"/>
          <a:stretch/>
        </p:blipFill>
        <p:spPr bwMode="auto">
          <a:xfrm>
            <a:off x="8820603" y="4572000"/>
            <a:ext cx="3374136" cy="228600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143" name="Group 142">
            <a:extLst>
              <a:ext uri="{FF2B5EF4-FFF2-40B4-BE49-F238E27FC236}">
                <a16:creationId xmlns:a16="http://schemas.microsoft.com/office/drawing/2014/main" id="{CEADF8F3-D88B-4555-B8AD-0E96517F51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4" name="Straight Connector 143">
              <a:extLst>
                <a:ext uri="{FF2B5EF4-FFF2-40B4-BE49-F238E27FC236}">
                  <a16:creationId xmlns:a16="http://schemas.microsoft.com/office/drawing/2014/main" id="{C243CBE4-1A6F-4A1C-B50E-098B3F00F8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C5EDD36-83D9-44FF-A588-70F632704D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84670CEA-BCEE-40D4-B4ED-422F521EC6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38733E84-20B1-4379-9B15-F7F6B87308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DF48BB4C-60B2-4DB2-B9F9-9ECF6BB85F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Tree>
    <p:extLst>
      <p:ext uri="{BB962C8B-B14F-4D97-AF65-F5344CB8AC3E}">
        <p14:creationId xmlns:p14="http://schemas.microsoft.com/office/powerpoint/2010/main" val="143024277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group of people working on a tree&#10;&#10;Description automatically generated with low confidence">
            <a:extLst>
              <a:ext uri="{FF2B5EF4-FFF2-40B4-BE49-F238E27FC236}">
                <a16:creationId xmlns:a16="http://schemas.microsoft.com/office/drawing/2014/main" id="{6422A644-B674-4862-AA41-4F0E0CD20AE9}"/>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86" r="6878"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11" name="TextBox 10">
            <a:extLst>
              <a:ext uri="{FF2B5EF4-FFF2-40B4-BE49-F238E27FC236}">
                <a16:creationId xmlns:a16="http://schemas.microsoft.com/office/drawing/2014/main" id="{CBA79244-EA5A-4E1F-AC27-43651AA165A9}"/>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melbournewater/616498320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21524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69" y="6480317"/>
            <a:ext cx="967311" cy="296677"/>
          </a:xfrm>
          <a:prstGeom prst="rect">
            <a:avLst/>
          </a:prstGeom>
        </p:spPr>
      </p:pic>
      <p:sp>
        <p:nvSpPr>
          <p:cNvPr id="3" name="TextBox 2"/>
          <p:cNvSpPr txBox="1"/>
          <p:nvPr/>
        </p:nvSpPr>
        <p:spPr>
          <a:xfrm>
            <a:off x="647113" y="3976709"/>
            <a:ext cx="11000935" cy="2278966"/>
          </a:xfrm>
          <a:prstGeom prst="rect">
            <a:avLst/>
          </a:prstGeom>
          <a:noFill/>
        </p:spPr>
        <p:txBody>
          <a:bodyPr wrap="square" rtlCol="0">
            <a:spAutoFit/>
          </a:bodyPr>
          <a:lstStyle/>
          <a:p>
            <a:endParaRPr lang="en-US" dirty="0"/>
          </a:p>
        </p:txBody>
      </p:sp>
      <p:sp>
        <p:nvSpPr>
          <p:cNvPr id="2" name="Content Placeholder 1"/>
          <p:cNvSpPr>
            <a:spLocks noGrp="1"/>
          </p:cNvSpPr>
          <p:nvPr>
            <p:ph idx="1"/>
          </p:nvPr>
        </p:nvSpPr>
        <p:spPr>
          <a:xfrm>
            <a:off x="129969" y="160637"/>
            <a:ext cx="9625263" cy="769909"/>
          </a:xfrm>
        </p:spPr>
        <p:txBody>
          <a:bodyPr>
            <a:noAutofit/>
          </a:bodyPr>
          <a:lstStyle/>
          <a:p>
            <a:pPr marL="0" indent="0">
              <a:buNone/>
            </a:pPr>
            <a:r>
              <a:rPr lang="en-US" sz="4000" b="1" dirty="0">
                <a:solidFill>
                  <a:schemeClr val="tx1"/>
                </a:solidFill>
              </a:rPr>
              <a:t>Class A vs. Class B Facilities</a:t>
            </a:r>
          </a:p>
        </p:txBody>
      </p:sp>
      <p:pic>
        <p:nvPicPr>
          <p:cNvPr id="10" name="Picture 9">
            <a:extLst>
              <a:ext uri="{FF2B5EF4-FFF2-40B4-BE49-F238E27FC236}">
                <a16:creationId xmlns:a16="http://schemas.microsoft.com/office/drawing/2014/main" id="{800CB24C-EA0C-4803-876A-81819E530135}"/>
              </a:ext>
            </a:extLst>
          </p:cNvPr>
          <p:cNvPicPr>
            <a:picLocks noChangeAspect="1"/>
          </p:cNvPicPr>
          <p:nvPr/>
        </p:nvPicPr>
        <p:blipFill>
          <a:blip r:embed="rId4"/>
          <a:stretch>
            <a:fillRect/>
          </a:stretch>
        </p:blipFill>
        <p:spPr>
          <a:xfrm>
            <a:off x="10667150" y="5610014"/>
            <a:ext cx="1159892" cy="1061873"/>
          </a:xfrm>
          <a:prstGeom prst="rect">
            <a:avLst/>
          </a:prstGeom>
        </p:spPr>
      </p:pic>
      <p:graphicFrame>
        <p:nvGraphicFramePr>
          <p:cNvPr id="12" name="TextBox 4">
            <a:extLst>
              <a:ext uri="{FF2B5EF4-FFF2-40B4-BE49-F238E27FC236}">
                <a16:creationId xmlns:a16="http://schemas.microsoft.com/office/drawing/2014/main" id="{EC3BF6A6-AC59-41DE-9349-549980ED0BBE}"/>
              </a:ext>
            </a:extLst>
          </p:cNvPr>
          <p:cNvGraphicFramePr/>
          <p:nvPr/>
        </p:nvGraphicFramePr>
        <p:xfrm>
          <a:off x="145859" y="1058779"/>
          <a:ext cx="11502189" cy="5281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2765933"/>
      </p:ext>
    </p:extLst>
  </p:cSld>
  <p:clrMapOvr>
    <a:masterClrMapping/>
  </p:clrMapOvr>
  <p:transition spd="med">
    <p:pull/>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12341</TotalTime>
  <Words>3673</Words>
  <Application>Microsoft Office PowerPoint</Application>
  <PresentationFormat>Widescreen</PresentationFormat>
  <Paragraphs>258</Paragraphs>
  <Slides>34</Slides>
  <Notes>30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Arial Black</vt:lpstr>
      <vt:lpstr>Arial Narrow</vt:lpstr>
      <vt:lpstr>Calibri</vt:lpstr>
      <vt:lpstr>Calibri Light</vt:lpstr>
      <vt:lpstr>Century Gothic</vt:lpstr>
      <vt:lpstr>Roboto</vt:lpstr>
      <vt:lpstr>Symbol</vt:lpstr>
      <vt:lpstr>Times New Roman</vt:lpstr>
      <vt:lpstr>Wingdings</vt:lpstr>
      <vt:lpstr>Wingdings 3</vt:lpstr>
      <vt:lpstr>1_Office Theme</vt:lpstr>
      <vt:lpstr>Slice</vt:lpstr>
      <vt:lpstr>PowerPoint Presentation</vt:lpstr>
      <vt:lpstr>   Before you Dig Know What's Below Call 811  </vt:lpstr>
      <vt:lpstr>What is 811?</vt:lpstr>
      <vt:lpstr>About Texas811</vt:lpstr>
      <vt:lpstr>PowerPoint Presentation</vt:lpstr>
      <vt:lpstr>PowerPoint Presentation</vt:lpstr>
      <vt:lpstr>excavation: Defined by the law</vt:lpstr>
      <vt:lpstr>PowerPoint Presentation</vt:lpstr>
      <vt:lpstr>PowerPoint Presentation</vt:lpstr>
      <vt:lpstr>PowerPoint Presentation</vt:lpstr>
      <vt:lpstr>Excavator Requirements to Notify 811- wait the time Required</vt:lpstr>
      <vt:lpstr>Excavator Requirements to Notify 811</vt:lpstr>
      <vt:lpstr>WHAT IS WHITE LINING?</vt:lpstr>
      <vt:lpstr>Examples of White LINING</vt:lpstr>
      <vt:lpstr>PowerPoint Presentation</vt:lpstr>
      <vt:lpstr>Locate Request Ticket Types </vt:lpstr>
      <vt:lpstr>Locate Request Ticket Types </vt:lpstr>
      <vt:lpstr>PowerPoint Presentation</vt:lpstr>
      <vt:lpstr>PowerPoint Presentation</vt:lpstr>
      <vt:lpstr>Damage Prevention</vt:lpstr>
      <vt:lpstr>Pre-Excavation Checklist </vt:lpstr>
      <vt:lpstr>PowerPoint Presentation</vt:lpstr>
      <vt:lpstr> </vt:lpstr>
      <vt:lpstr>PowerPoint Presentation</vt:lpstr>
      <vt:lpstr> Report all Damage</vt:lpstr>
      <vt:lpstr>PowerPoint Presentation</vt:lpstr>
      <vt:lpstr>What to Do if You Hit a Line </vt:lpstr>
      <vt:lpstr>Product release safety </vt:lpstr>
      <vt:lpstr>Damages Specific to Oil &amp; Gas - Chapter 18 reporting requirements</vt:lpstr>
      <vt:lpstr>PowerPoint Presentation</vt:lpstr>
      <vt:lpstr>PowerPoint Presentation</vt:lpstr>
      <vt:lpstr>Damage Prevention Councils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Homeowner Outreach Committee 2021 Recap  Our Mission: To provide 811 awareness and education to homeowners, through events, literature and social media in order to promote safe digging practices to reduce unnecessary damages and to keep communities safe.  Thousands Reached Through Events/Activities/Partnerships with Associations:</dc:title>
  <dc:creator>Tina Sanders;Ketha Molina</dc:creator>
  <cp:lastModifiedBy>Ketha Molina</cp:lastModifiedBy>
  <cp:revision>6</cp:revision>
  <dcterms:created xsi:type="dcterms:W3CDTF">2022-03-29T14:39:32Z</dcterms:created>
  <dcterms:modified xsi:type="dcterms:W3CDTF">2024-04-09T10:15:34Z</dcterms:modified>
</cp:coreProperties>
</file>