
<file path=[Content_Types].xml><?xml version="1.0" encoding="utf-8"?>
<Types xmlns="http://schemas.openxmlformats.org/package/2006/content-types"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46" d="100"/>
          <a:sy n="146" d="100"/>
        </p:scale>
        <p:origin x="5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8136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B15B7D-8459-2738-A9D1-2913FD3D3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3F746B-0A19-C6AE-25C5-63CBFE7349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6A30DD-EFC2-F1E2-22D7-04F2760808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8E55B4-214F-B0C9-7B32-D0144AFB7A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9164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svg"/><Relationship Id="rId13" Type="http://schemas.openxmlformats.org/officeDocument/2006/relationships/image" Target="../media/image87.png"/><Relationship Id="rId3" Type="http://schemas.openxmlformats.org/officeDocument/2006/relationships/image" Target="../media/image78.png"/><Relationship Id="rId7" Type="http://schemas.openxmlformats.org/officeDocument/2006/relationships/image" Target="../media/image81.png"/><Relationship Id="rId12" Type="http://schemas.openxmlformats.org/officeDocument/2006/relationships/image" Target="../media/image86.sv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9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svg"/><Relationship Id="rId11" Type="http://schemas.openxmlformats.org/officeDocument/2006/relationships/image" Target="../media/image85.png"/><Relationship Id="rId5" Type="http://schemas.openxmlformats.org/officeDocument/2006/relationships/image" Target="../media/image63.png"/><Relationship Id="rId15" Type="http://schemas.openxmlformats.org/officeDocument/2006/relationships/image" Target="../media/image89.png"/><Relationship Id="rId10" Type="http://schemas.openxmlformats.org/officeDocument/2006/relationships/image" Target="../media/image84.svg"/><Relationship Id="rId4" Type="http://schemas.openxmlformats.org/officeDocument/2006/relationships/image" Target="../media/image79.svg"/><Relationship Id="rId9" Type="http://schemas.openxmlformats.org/officeDocument/2006/relationships/image" Target="../media/image83.png"/><Relationship Id="rId14" Type="http://schemas.openxmlformats.org/officeDocument/2006/relationships/image" Target="../media/image8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svg"/><Relationship Id="rId13" Type="http://schemas.openxmlformats.org/officeDocument/2006/relationships/image" Target="../media/image100.sv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12" Type="http://schemas.openxmlformats.org/officeDocument/2006/relationships/image" Target="../media/image6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4.svg"/><Relationship Id="rId11" Type="http://schemas.openxmlformats.org/officeDocument/2006/relationships/image" Target="../media/image99.svg"/><Relationship Id="rId5" Type="http://schemas.openxmlformats.org/officeDocument/2006/relationships/image" Target="../media/image93.png"/><Relationship Id="rId10" Type="http://schemas.openxmlformats.org/officeDocument/2006/relationships/image" Target="../media/image98.png"/><Relationship Id="rId4" Type="http://schemas.openxmlformats.org/officeDocument/2006/relationships/image" Target="../media/image92.svg"/><Relationship Id="rId9" Type="http://schemas.openxmlformats.org/officeDocument/2006/relationships/image" Target="../media/image9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1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23.png"/><Relationship Id="rId18" Type="http://schemas.openxmlformats.org/officeDocument/2006/relationships/image" Target="../media/image2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svg"/><Relationship Id="rId17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6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sv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Relationship Id="rId14" Type="http://schemas.openxmlformats.org/officeDocument/2006/relationships/image" Target="../media/image24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7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svg"/><Relationship Id="rId11" Type="http://schemas.openxmlformats.org/officeDocument/2006/relationships/image" Target="../media/image15.png"/><Relationship Id="rId5" Type="http://schemas.openxmlformats.org/officeDocument/2006/relationships/image" Target="../media/image31.png"/><Relationship Id="rId10" Type="http://schemas.openxmlformats.org/officeDocument/2006/relationships/image" Target="../media/image36.svg"/><Relationship Id="rId4" Type="http://schemas.openxmlformats.org/officeDocument/2006/relationships/image" Target="../media/image30.svg"/><Relationship Id="rId9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4" Type="http://schemas.openxmlformats.org/officeDocument/2006/relationships/image" Target="../media/image3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4" Type="http://schemas.openxmlformats.org/officeDocument/2006/relationships/image" Target="../media/image4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6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svg"/><Relationship Id="rId13" Type="http://schemas.openxmlformats.org/officeDocument/2006/relationships/image" Target="../media/image57.png"/><Relationship Id="rId18" Type="http://schemas.openxmlformats.org/officeDocument/2006/relationships/image" Target="../media/image62.svg"/><Relationship Id="rId3" Type="http://schemas.openxmlformats.org/officeDocument/2006/relationships/image" Target="../media/image47.png"/><Relationship Id="rId21" Type="http://schemas.openxmlformats.org/officeDocument/2006/relationships/image" Target="../media/image65.svg"/><Relationship Id="rId7" Type="http://schemas.openxmlformats.org/officeDocument/2006/relationships/image" Target="../media/image51.png"/><Relationship Id="rId12" Type="http://schemas.openxmlformats.org/officeDocument/2006/relationships/image" Target="../media/image56.svg"/><Relationship Id="rId17" Type="http://schemas.openxmlformats.org/officeDocument/2006/relationships/image" Target="../media/image61.sv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60.png"/><Relationship Id="rId20" Type="http://schemas.openxmlformats.org/officeDocument/2006/relationships/image" Target="../media/image64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svg"/><Relationship Id="rId11" Type="http://schemas.openxmlformats.org/officeDocument/2006/relationships/image" Target="../media/image55.png"/><Relationship Id="rId24" Type="http://schemas.openxmlformats.org/officeDocument/2006/relationships/image" Target="../media/image68.svg"/><Relationship Id="rId5" Type="http://schemas.openxmlformats.org/officeDocument/2006/relationships/image" Target="../media/image49.png"/><Relationship Id="rId15" Type="http://schemas.openxmlformats.org/officeDocument/2006/relationships/image" Target="../media/image59.svg"/><Relationship Id="rId23" Type="http://schemas.openxmlformats.org/officeDocument/2006/relationships/image" Target="../media/image67.svg"/><Relationship Id="rId10" Type="http://schemas.openxmlformats.org/officeDocument/2006/relationships/image" Target="../media/image54.svg"/><Relationship Id="rId19" Type="http://schemas.openxmlformats.org/officeDocument/2006/relationships/image" Target="../media/image63.png"/><Relationship Id="rId4" Type="http://schemas.openxmlformats.org/officeDocument/2006/relationships/image" Target="../media/image48.svg"/><Relationship Id="rId9" Type="http://schemas.openxmlformats.org/officeDocument/2006/relationships/image" Target="../media/image53.png"/><Relationship Id="rId14" Type="http://schemas.openxmlformats.org/officeDocument/2006/relationships/image" Target="../media/image58.svg"/><Relationship Id="rId22" Type="http://schemas.openxmlformats.org/officeDocument/2006/relationships/image" Target="../media/image6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sv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svg"/><Relationship Id="rId11" Type="http://schemas.openxmlformats.org/officeDocument/2006/relationships/image" Target="../media/image77.svg"/><Relationship Id="rId5" Type="http://schemas.openxmlformats.org/officeDocument/2006/relationships/image" Target="../media/image71.png"/><Relationship Id="rId10" Type="http://schemas.openxmlformats.org/officeDocument/2006/relationships/image" Target="../media/image76.png"/><Relationship Id="rId4" Type="http://schemas.openxmlformats.org/officeDocument/2006/relationships/image" Target="../media/image70.svg"/><Relationship Id="rId9" Type="http://schemas.openxmlformats.org/officeDocument/2006/relationships/image" Target="../media/image7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080E16">
                  <a:alpha val="96000"/>
                </a:srgbClr>
              </a:gs>
              <a:gs pos="45000">
                <a:srgbClr val="0A121C">
                  <a:alpha val="90000"/>
                </a:srgbClr>
              </a:gs>
              <a:gs pos="75000">
                <a:srgbClr val="0D1B2A">
                  <a:alpha val="70000"/>
                </a:srgbClr>
              </a:gs>
              <a:gs pos="100000">
                <a:srgbClr val="0D1B2A">
                  <a:alpha val="50000"/>
                </a:srgbClr>
              </a:gs>
            </a:gsLst>
            <a:lin ang="9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30000">
                <a:srgbClr val="000000">
                  <a:alpha val="0"/>
                </a:srgbClr>
              </a:gs>
              <a:gs pos="100000">
                <a:srgbClr val="000000">
                  <a:alpha val="55000"/>
                </a:srgbClr>
              </a:gs>
            </a:gsLst>
            <a:path path="circle">
              <a:fillToRect l="70000" t="50000" r="30000" b="5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6143030" y="0"/>
            <a:ext cx="3000970" cy="5143500"/>
          </a:xfrm>
          <a:prstGeom prst="rect">
            <a:avLst/>
          </a:prstGeom>
          <a:gradFill rotWithShape="1">
            <a:gsLst>
              <a:gs pos="0">
                <a:srgbClr val="E63946">
                  <a:alpha val="6000"/>
                </a:srgbClr>
              </a:gs>
              <a:gs pos="100000">
                <a:srgbClr val="000000">
                  <a:alpha val="0"/>
                </a:srgbClr>
              </a:gs>
            </a:gsLst>
            <a:lin ang="108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6143030" y="0"/>
            <a:ext cx="9525" cy="5143500"/>
          </a:xfrm>
          <a:prstGeom prst="rect">
            <a:avLst/>
          </a:prstGeom>
          <a:solidFill>
            <a:srgbClr val="E63946">
              <a:alpha val="12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>
            <a:alphaModFix amt="18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08031" y="1875011"/>
            <a:ext cx="1393478" cy="139347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28650" y="1533823"/>
            <a:ext cx="257770" cy="13841"/>
          </a:xfrm>
          <a:prstGeom prst="roundRect">
            <a:avLst>
              <a:gd name="adj" fmla="val 100932"/>
            </a:avLst>
          </a:prstGeom>
          <a:solidFill>
            <a:srgbClr val="E6394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Text 5"/>
          <p:cNvSpPr/>
          <p:nvPr/>
        </p:nvSpPr>
        <p:spPr>
          <a:xfrm>
            <a:off x="628650" y="1767780"/>
            <a:ext cx="8102727" cy="1320165"/>
          </a:xfrm>
          <a:prstGeom prst="rect">
            <a:avLst/>
          </a:prstGeom>
          <a:noFill/>
          <a:ln/>
          <a:effectLst>
            <a:outerShdw blurRad="228600" dist="29210" dir="5400000" algn="bl" rotWithShape="0">
              <a:srgbClr val="000000">
                <a:alpha val="70000"/>
              </a:srgbClr>
            </a:outerShdw>
          </a:effectLst>
        </p:spPr>
        <p:txBody>
          <a:bodyPr wrap="square" lIns="0" tIns="0" rIns="0" bIns="0" rtlCol="0" anchor="t"/>
          <a:lstStyle/>
          <a:p>
            <a:pPr marL="0" indent="0" algn="l">
              <a:lnSpc>
                <a:spcPts val="4950"/>
              </a:lnSpc>
              <a:buNone/>
            </a:pPr>
            <a:r>
              <a:rPr lang="en-US" sz="4950" kern="0" spc="-99" dirty="0">
                <a:solidFill>
                  <a:srgbClr val="FFFF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The</a:t>
            </a:r>
            <a:br/>
            <a:r>
              <a:rPr lang="en-US" sz="4950" b="1" kern="0" spc="-99" dirty="0">
                <a:solidFill>
                  <a:srgbClr val="E63946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Lifeline</a:t>
            </a:r>
            <a:endParaRPr lang="en-US" sz="4950" dirty="0"/>
          </a:p>
        </p:txBody>
      </p:sp>
      <p:sp>
        <p:nvSpPr>
          <p:cNvPr id="9" name="Text 6"/>
          <p:cNvSpPr/>
          <p:nvPr/>
        </p:nvSpPr>
        <p:spPr>
          <a:xfrm>
            <a:off x="628650" y="3210371"/>
            <a:ext cx="2286000" cy="35421"/>
          </a:xfrm>
          <a:prstGeom prst="roundRect">
            <a:avLst>
              <a:gd name="adj" fmla="val 60953"/>
            </a:avLst>
          </a:prstGeom>
          <a:gradFill rotWithShape="1">
            <a:gsLst>
              <a:gs pos="0">
                <a:srgbClr val="E63946"/>
              </a:gs>
              <a:gs pos="100000">
                <a:srgbClr val="E63946">
                  <a:alpha val="3000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Text 7"/>
          <p:cNvSpPr/>
          <p:nvPr/>
        </p:nvSpPr>
        <p:spPr>
          <a:xfrm>
            <a:off x="628650" y="3431084"/>
            <a:ext cx="3974783" cy="2409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98"/>
              </a:lnSpc>
              <a:buNone/>
            </a:pPr>
            <a:r>
              <a:rPr lang="en-US" sz="1460" kern="0" spc="58" dirty="0">
                <a:solidFill>
                  <a:srgbClr val="94A3B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Seatbelt Safety for Commercial Drivers</a:t>
            </a:r>
            <a:endParaRPr lang="en-US" sz="1460" dirty="0"/>
          </a:p>
        </p:txBody>
      </p:sp>
      <p:sp>
        <p:nvSpPr>
          <p:cNvPr id="11" name="Text 8"/>
          <p:cNvSpPr/>
          <p:nvPr/>
        </p:nvSpPr>
        <p:spPr>
          <a:xfrm>
            <a:off x="628650" y="4818013"/>
            <a:ext cx="43160" cy="43160"/>
          </a:xfrm>
          <a:prstGeom prst="ellipse">
            <a:avLst/>
          </a:prstGeom>
          <a:solidFill>
            <a:srgbClr val="E6394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64885" y="4764435"/>
            <a:ext cx="150465" cy="150465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0" y="5114330"/>
            <a:ext cx="9144000" cy="29170"/>
          </a:xfrm>
          <a:prstGeom prst="rect">
            <a:avLst/>
          </a:prstGeom>
          <a:gradFill rotWithShape="1">
            <a:gsLst>
              <a:gs pos="0">
                <a:srgbClr val="E63946"/>
              </a:gs>
              <a:gs pos="50000">
                <a:srgbClr val="E63946">
                  <a:alpha val="4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E63946">
                  <a:alpha val="3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E63946">
                  <a:alpha val="3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480566" y="1103709"/>
            <a:ext cx="1945777" cy="3103512"/>
          </a:xfrm>
          <a:prstGeom prst="roundRect">
            <a:avLst>
              <a:gd name="adj" fmla="val 3655"/>
            </a:avLst>
          </a:prstGeom>
          <a:gradFill rotWithShape="1">
            <a:gsLst>
              <a:gs pos="0">
                <a:srgbClr val="E63946">
                  <a:alpha val="18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2573536" y="1103709"/>
            <a:ext cx="1945777" cy="3103512"/>
          </a:xfrm>
          <a:prstGeom prst="roundRect">
            <a:avLst>
              <a:gd name="adj" fmla="val 3655"/>
            </a:avLst>
          </a:prstGeom>
          <a:gradFill rotWithShape="1">
            <a:gsLst>
              <a:gs pos="0">
                <a:srgbClr val="E63946">
                  <a:alpha val="18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4666506" y="1103709"/>
            <a:ext cx="1945777" cy="3103512"/>
          </a:xfrm>
          <a:prstGeom prst="roundRect">
            <a:avLst>
              <a:gd name="adj" fmla="val 3655"/>
            </a:avLst>
          </a:prstGeom>
          <a:gradFill rotWithShape="1">
            <a:gsLst>
              <a:gs pos="0">
                <a:srgbClr val="E63946">
                  <a:alpha val="18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6759476" y="1103709"/>
            <a:ext cx="1945777" cy="3103512"/>
          </a:xfrm>
          <a:prstGeom prst="roundRect">
            <a:avLst>
              <a:gd name="adj" fmla="val 3655"/>
            </a:avLst>
          </a:prstGeom>
          <a:gradFill rotWithShape="1">
            <a:gsLst>
              <a:gs pos="0">
                <a:srgbClr val="E63946">
                  <a:alpha val="18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7286030" y="0"/>
            <a:ext cx="1857970" cy="1857970"/>
          </a:xfrm>
          <a:prstGeom prst="rect">
            <a:avLst/>
          </a:prstGeom>
          <a:gradFill rotWithShape="1">
            <a:gsLst>
              <a:gs pos="0">
                <a:srgbClr val="E63946">
                  <a:alpha val="12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t="100000" r="10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83953" y="2091184"/>
            <a:ext cx="139005" cy="139005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042314" y="2315021"/>
            <a:ext cx="822134" cy="4863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830"/>
              </a:lnSpc>
              <a:buNone/>
            </a:pPr>
            <a:r>
              <a:rPr lang="en-US" sz="3830" b="1" kern="0" spc="-110" dirty="0">
                <a:solidFill>
                  <a:srgbClr val="E63946"/>
                </a:solidFill>
                <a:effectLst>
                  <a:glow rad="571500">
                    <a:srgbClr val="E63946">
                      <a:alpha val="10500"/>
                    </a:srgbClr>
                  </a:glo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30×</a:t>
            </a:r>
            <a:endParaRPr lang="en-US" sz="3830" dirty="0"/>
          </a:p>
        </p:txBody>
      </p:sp>
      <p:sp>
        <p:nvSpPr>
          <p:cNvPr id="11" name="Text 8"/>
          <p:cNvSpPr/>
          <p:nvPr/>
        </p:nvSpPr>
        <p:spPr>
          <a:xfrm>
            <a:off x="1339155" y="2872383"/>
            <a:ext cx="228600" cy="13841"/>
          </a:xfrm>
          <a:prstGeom prst="roundRect">
            <a:avLst>
              <a:gd name="adj" fmla="val 100932"/>
            </a:avLst>
          </a:prstGeom>
          <a:solidFill>
            <a:srgbClr val="E63946">
              <a:alpha val="4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2" name="Text 9"/>
          <p:cNvSpPr/>
          <p:nvPr/>
        </p:nvSpPr>
        <p:spPr>
          <a:xfrm>
            <a:off x="607448" y="2957215"/>
            <a:ext cx="1692015" cy="3062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148"/>
              </a:lnSpc>
              <a:buNone/>
            </a:pPr>
            <a:r>
              <a:rPr lang="en-US" sz="82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body weight becomes your </a:t>
            </a:r>
            <a:r>
              <a:rPr lang="en-US" sz="820" b="1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 force</a:t>
            </a:r>
            <a:r>
              <a:rPr lang="en-US" sz="82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at 30 mph</a:t>
            </a:r>
            <a:endParaRPr lang="en-US" sz="820" dirty="0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76923" y="2148334"/>
            <a:ext cx="139005" cy="139005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3076370" y="2372171"/>
            <a:ext cx="939961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930"/>
              </a:lnSpc>
              <a:buNone/>
            </a:pPr>
            <a:r>
              <a:rPr lang="en-US" sz="2930" kern="0" spc="-60" dirty="0">
                <a:solidFill>
                  <a:srgbClr val="E63946"/>
                </a:solidFill>
                <a:effectLst>
                  <a:glow rad="571500">
                    <a:srgbClr val="E63946">
                      <a:alpha val="10500"/>
                    </a:srgbClr>
                  </a:glo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0.1</a:t>
            </a:r>
            <a:r>
              <a:rPr lang="en-US" sz="2030" kern="0" spc="-60" dirty="0">
                <a:solidFill>
                  <a:srgbClr val="E63946">
                    <a:alpha val="75000"/>
                  </a:srgbClr>
                </a:solidFill>
                <a:effectLst>
                  <a:glow rad="571500">
                    <a:srgbClr val="E63946">
                      <a:alpha val="10500"/>
                    </a:srgbClr>
                  </a:glo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sec</a:t>
            </a:r>
            <a:endParaRPr lang="en-US" sz="2930" dirty="0"/>
          </a:p>
        </p:txBody>
      </p:sp>
      <p:sp>
        <p:nvSpPr>
          <p:cNvPr id="15" name="Text 11"/>
          <p:cNvSpPr/>
          <p:nvPr/>
        </p:nvSpPr>
        <p:spPr>
          <a:xfrm>
            <a:off x="3432125" y="2815233"/>
            <a:ext cx="228600" cy="13841"/>
          </a:xfrm>
          <a:prstGeom prst="roundRect">
            <a:avLst>
              <a:gd name="adj" fmla="val 100932"/>
            </a:avLst>
          </a:prstGeom>
          <a:solidFill>
            <a:srgbClr val="E63946">
              <a:alpha val="4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6" name="Text 12"/>
          <p:cNvSpPr/>
          <p:nvPr/>
        </p:nvSpPr>
        <p:spPr>
          <a:xfrm>
            <a:off x="2700418" y="2900065"/>
            <a:ext cx="1692015" cy="3062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148"/>
              </a:lnSpc>
              <a:buNone/>
            </a:pPr>
            <a:r>
              <a:rPr lang="en-US" sz="82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Between vehicle stopping and your body </a:t>
            </a:r>
            <a:r>
              <a:rPr lang="en-US" sz="820" b="1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striking the interior</a:t>
            </a:r>
            <a:endParaRPr lang="en-US" sz="820" dirty="0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69893" y="2075408"/>
            <a:ext cx="139005" cy="139005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5147146" y="2299246"/>
            <a:ext cx="984498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930"/>
              </a:lnSpc>
              <a:buNone/>
            </a:pPr>
            <a:r>
              <a:rPr lang="en-US" sz="2930" kern="0" spc="-60" dirty="0">
                <a:solidFill>
                  <a:srgbClr val="E63946"/>
                </a:solidFill>
                <a:effectLst>
                  <a:glow rad="571500">
                    <a:srgbClr val="E63946">
                      <a:alpha val="10500"/>
                    </a:srgbClr>
                  </a:glo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60</a:t>
            </a:r>
            <a:r>
              <a:rPr lang="en-US" sz="1910" kern="0" spc="-60" dirty="0">
                <a:solidFill>
                  <a:srgbClr val="E63946">
                    <a:alpha val="75000"/>
                  </a:srgbClr>
                </a:solidFill>
                <a:effectLst>
                  <a:glow rad="571500">
                    <a:srgbClr val="E63946">
                      <a:alpha val="10500"/>
                    </a:srgbClr>
                  </a:glo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mph</a:t>
            </a:r>
            <a:endParaRPr lang="en-US" sz="2930" dirty="0"/>
          </a:p>
        </p:txBody>
      </p:sp>
      <p:sp>
        <p:nvSpPr>
          <p:cNvPr id="19" name="Text 14"/>
          <p:cNvSpPr/>
          <p:nvPr/>
        </p:nvSpPr>
        <p:spPr>
          <a:xfrm>
            <a:off x="5525095" y="2742307"/>
            <a:ext cx="228600" cy="13841"/>
          </a:xfrm>
          <a:prstGeom prst="roundRect">
            <a:avLst>
              <a:gd name="adj" fmla="val 100932"/>
            </a:avLst>
          </a:prstGeom>
          <a:solidFill>
            <a:srgbClr val="E63946">
              <a:alpha val="4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0" name="Text 15"/>
          <p:cNvSpPr/>
          <p:nvPr/>
        </p:nvSpPr>
        <p:spPr>
          <a:xfrm>
            <a:off x="4793388" y="2827139"/>
            <a:ext cx="1692015" cy="459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148"/>
              </a:lnSpc>
              <a:buNone/>
            </a:pPr>
            <a:r>
              <a:rPr lang="en-US" sz="82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Equivalent </a:t>
            </a:r>
            <a:r>
              <a:rPr lang="en-US" sz="820" b="1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interior impact speed</a:t>
            </a:r>
            <a:r>
              <a:rPr lang="en-US" sz="82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 a head-on collision — relative velocity doubles</a:t>
            </a:r>
            <a:endParaRPr lang="en-US" sz="820" dirty="0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662863" y="2091184"/>
            <a:ext cx="139005" cy="139005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597661" y="2315021"/>
            <a:ext cx="269409" cy="4863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830"/>
              </a:lnSpc>
              <a:buNone/>
            </a:pPr>
            <a:r>
              <a:rPr lang="en-US" sz="3830" b="1" kern="0" spc="-110" dirty="0">
                <a:solidFill>
                  <a:srgbClr val="E63946"/>
                </a:solidFill>
                <a:effectLst>
                  <a:glow rad="571500">
                    <a:srgbClr val="E63946">
                      <a:alpha val="10500"/>
                    </a:srgbClr>
                  </a:glo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endParaRPr lang="en-US" sz="3830" dirty="0"/>
          </a:p>
        </p:txBody>
      </p:sp>
      <p:sp>
        <p:nvSpPr>
          <p:cNvPr id="23" name="Text 17"/>
          <p:cNvSpPr/>
          <p:nvPr/>
        </p:nvSpPr>
        <p:spPr>
          <a:xfrm>
            <a:off x="7618065" y="2872383"/>
            <a:ext cx="228600" cy="13841"/>
          </a:xfrm>
          <a:prstGeom prst="roundRect">
            <a:avLst>
              <a:gd name="adj" fmla="val 100932"/>
            </a:avLst>
          </a:prstGeom>
          <a:solidFill>
            <a:srgbClr val="E63946">
              <a:alpha val="4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4" name="Text 18"/>
          <p:cNvSpPr/>
          <p:nvPr/>
        </p:nvSpPr>
        <p:spPr>
          <a:xfrm>
            <a:off x="6886358" y="2957215"/>
            <a:ext cx="1692015" cy="3062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148"/>
              </a:lnSpc>
              <a:buNone/>
            </a:pPr>
            <a:r>
              <a:rPr lang="en-US" sz="820" b="1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Seconds to react</a:t>
            </a:r>
            <a:r>
              <a:rPr lang="en-US" sz="82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before the human collision occurs — none</a:t>
            </a:r>
            <a:endParaRPr lang="en-US" sz="820" dirty="0"/>
          </a:p>
        </p:txBody>
      </p:sp>
      <p:sp>
        <p:nvSpPr>
          <p:cNvPr id="25" name="Text 19"/>
          <p:cNvSpPr/>
          <p:nvPr/>
        </p:nvSpPr>
        <p:spPr>
          <a:xfrm>
            <a:off x="0" y="0"/>
            <a:ext cx="43160" cy="5143500"/>
          </a:xfrm>
          <a:prstGeom prst="rect">
            <a:avLst/>
          </a:prstGeom>
          <a:gradFill rotWithShape="1">
            <a:gsLst>
              <a:gs pos="0">
                <a:srgbClr val="E63946"/>
              </a:gs>
              <a:gs pos="100000">
                <a:srgbClr val="B02030"/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6" name="Text 20"/>
          <p:cNvSpPr/>
          <p:nvPr/>
        </p:nvSpPr>
        <p:spPr>
          <a:xfrm>
            <a:off x="471041" y="285750"/>
            <a:ext cx="9068113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95"/>
              </a:lnSpc>
              <a:buNone/>
            </a:pPr>
            <a:r>
              <a:rPr lang="en-US" sz="730" b="1" kern="0" spc="170" dirty="0">
                <a:solidFill>
                  <a:srgbClr val="E639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THREE COLLISIONS — PHYSICS BREAKDOWN</a:t>
            </a:r>
            <a:endParaRPr lang="en-US" sz="730" dirty="0"/>
          </a:p>
        </p:txBody>
      </p:sp>
      <p:sp>
        <p:nvSpPr>
          <p:cNvPr id="27" name="Text 21"/>
          <p:cNvSpPr/>
          <p:nvPr/>
        </p:nvSpPr>
        <p:spPr>
          <a:xfrm>
            <a:off x="471041" y="453926"/>
            <a:ext cx="8820800" cy="2988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4"/>
              </a:lnSpc>
              <a:buNone/>
            </a:pPr>
            <a:r>
              <a:rPr lang="en-US" sz="2140" dirty="0">
                <a:solidFill>
                  <a:srgbClr val="F0F4F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The Physics of a </a:t>
            </a:r>
            <a:r>
              <a:rPr lang="en-US" sz="2140" b="1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mph Crash</a:t>
            </a:r>
            <a:r>
              <a:rPr lang="en-US" sz="2140" dirty="0">
                <a:solidFill>
                  <a:srgbClr val="F0F4F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 — Unbelted</a:t>
            </a:r>
            <a:endParaRPr lang="en-US" sz="2140" dirty="0"/>
          </a:p>
        </p:txBody>
      </p:sp>
      <p:sp>
        <p:nvSpPr>
          <p:cNvPr id="28" name="Text 22"/>
          <p:cNvSpPr/>
          <p:nvPr/>
        </p:nvSpPr>
        <p:spPr>
          <a:xfrm>
            <a:off x="471041" y="852934"/>
            <a:ext cx="571500" cy="21580"/>
          </a:xfrm>
          <a:prstGeom prst="roundRect">
            <a:avLst>
              <a:gd name="adj" fmla="val 64736"/>
            </a:avLst>
          </a:prstGeom>
          <a:solidFill>
            <a:srgbClr val="E6394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9" name="Text 23"/>
          <p:cNvSpPr/>
          <p:nvPr/>
        </p:nvSpPr>
        <p:spPr>
          <a:xfrm>
            <a:off x="471041" y="1075134"/>
            <a:ext cx="1964829" cy="3141613"/>
          </a:xfrm>
          <a:prstGeom prst="roundRect">
            <a:avLst>
              <a:gd name="adj" fmla="val 3620"/>
            </a:avLst>
          </a:prstGeom>
          <a:solidFill>
            <a:srgbClr val="162333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0" name="Text 24"/>
          <p:cNvSpPr/>
          <p:nvPr/>
        </p:nvSpPr>
        <p:spPr>
          <a:xfrm>
            <a:off x="471041" y="1075134"/>
            <a:ext cx="9525" cy="3141613"/>
          </a:xfrm>
          <a:custGeom>
            <a:avLst/>
            <a:gdLst/>
            <a:ahLst/>
            <a:cxnLst/>
            <a:rect l="l" t="t" r="r" b="b"/>
            <a:pathLst>
              <a:path w="9525" h="3141613">
                <a:moveTo>
                  <a:pt x="0" y="71120"/>
                </a:moveTo>
                <a:lnTo>
                  <a:pt x="1191" y="58161"/>
                </a:lnTo>
                <a:lnTo>
                  <a:pt x="2381" y="52871"/>
                </a:lnTo>
                <a:lnTo>
                  <a:pt x="3572" y="48865"/>
                </a:lnTo>
                <a:lnTo>
                  <a:pt x="4763" y="45532"/>
                </a:lnTo>
                <a:lnTo>
                  <a:pt x="5953" y="42636"/>
                </a:lnTo>
                <a:lnTo>
                  <a:pt x="7144" y="40054"/>
                </a:lnTo>
                <a:lnTo>
                  <a:pt x="8334" y="37713"/>
                </a:lnTo>
                <a:lnTo>
                  <a:pt x="9525" y="35566"/>
                </a:lnTo>
                <a:lnTo>
                  <a:pt x="9525" y="3106047"/>
                </a:lnTo>
                <a:lnTo>
                  <a:pt x="8334" y="3103900"/>
                </a:lnTo>
                <a:lnTo>
                  <a:pt x="7144" y="3101559"/>
                </a:lnTo>
                <a:lnTo>
                  <a:pt x="5953" y="3098977"/>
                </a:lnTo>
                <a:lnTo>
                  <a:pt x="4763" y="3096081"/>
                </a:lnTo>
                <a:lnTo>
                  <a:pt x="3572" y="3092748"/>
                </a:lnTo>
                <a:lnTo>
                  <a:pt x="2381" y="3088742"/>
                </a:lnTo>
                <a:lnTo>
                  <a:pt x="1191" y="3083452"/>
                </a:lnTo>
                <a:lnTo>
                  <a:pt x="0" y="3070493"/>
                </a:lnTo>
                <a:close/>
              </a:path>
            </a:pathLst>
          </a:custGeom>
          <a:solidFill>
            <a:srgbClr val="FFFFFF">
              <a:alpha val="7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1" name="Text 25"/>
          <p:cNvSpPr/>
          <p:nvPr/>
        </p:nvSpPr>
        <p:spPr>
          <a:xfrm>
            <a:off x="2426345" y="1075134"/>
            <a:ext cx="9525" cy="3141613"/>
          </a:xfrm>
          <a:custGeom>
            <a:avLst/>
            <a:gdLst/>
            <a:ahLst/>
            <a:cxnLst/>
            <a:rect l="l" t="t" r="r" b="b"/>
            <a:pathLst>
              <a:path w="9525" h="3141613">
                <a:moveTo>
                  <a:pt x="0" y="35566"/>
                </a:moveTo>
                <a:lnTo>
                  <a:pt x="1191" y="37713"/>
                </a:lnTo>
                <a:lnTo>
                  <a:pt x="2381" y="40054"/>
                </a:lnTo>
                <a:lnTo>
                  <a:pt x="3572" y="42636"/>
                </a:lnTo>
                <a:lnTo>
                  <a:pt x="4763" y="45532"/>
                </a:lnTo>
                <a:lnTo>
                  <a:pt x="5953" y="48865"/>
                </a:lnTo>
                <a:lnTo>
                  <a:pt x="7144" y="52871"/>
                </a:lnTo>
                <a:lnTo>
                  <a:pt x="8334" y="58161"/>
                </a:lnTo>
                <a:lnTo>
                  <a:pt x="9525" y="71120"/>
                </a:lnTo>
                <a:lnTo>
                  <a:pt x="9525" y="3070493"/>
                </a:lnTo>
                <a:lnTo>
                  <a:pt x="8334" y="3083452"/>
                </a:lnTo>
                <a:lnTo>
                  <a:pt x="7144" y="3088742"/>
                </a:lnTo>
                <a:lnTo>
                  <a:pt x="5953" y="3092748"/>
                </a:lnTo>
                <a:lnTo>
                  <a:pt x="4763" y="3096081"/>
                </a:lnTo>
                <a:lnTo>
                  <a:pt x="3572" y="3098977"/>
                </a:lnTo>
                <a:lnTo>
                  <a:pt x="2381" y="3101559"/>
                </a:lnTo>
                <a:lnTo>
                  <a:pt x="1191" y="3103900"/>
                </a:lnTo>
                <a:lnTo>
                  <a:pt x="0" y="3106047"/>
                </a:lnTo>
                <a:close/>
              </a:path>
            </a:pathLst>
          </a:custGeom>
          <a:solidFill>
            <a:srgbClr val="FFFFFF">
              <a:alpha val="7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2" name="Text 26"/>
          <p:cNvSpPr/>
          <p:nvPr/>
        </p:nvSpPr>
        <p:spPr>
          <a:xfrm>
            <a:off x="471041" y="1075134"/>
            <a:ext cx="1964829" cy="28575"/>
          </a:xfrm>
          <a:custGeom>
            <a:avLst/>
            <a:gdLst/>
            <a:ahLst/>
            <a:cxnLst/>
            <a:rect l="l" t="t" r="r" b="b"/>
            <a:pathLst>
              <a:path w="1964829" h="28575">
                <a:moveTo>
                  <a:pt x="71120" y="0"/>
                </a:moveTo>
                <a:lnTo>
                  <a:pt x="48865" y="3572"/>
                </a:lnTo>
                <a:lnTo>
                  <a:pt x="40054" y="7144"/>
                </a:lnTo>
                <a:lnTo>
                  <a:pt x="33579" y="10716"/>
                </a:lnTo>
                <a:lnTo>
                  <a:pt x="28363" y="14288"/>
                </a:lnTo>
                <a:lnTo>
                  <a:pt x="23989" y="17859"/>
                </a:lnTo>
                <a:lnTo>
                  <a:pt x="20237" y="21431"/>
                </a:lnTo>
                <a:lnTo>
                  <a:pt x="16979" y="25003"/>
                </a:lnTo>
                <a:lnTo>
                  <a:pt x="14129" y="28575"/>
                </a:lnTo>
                <a:lnTo>
                  <a:pt x="1950700" y="28575"/>
                </a:lnTo>
                <a:lnTo>
                  <a:pt x="1947850" y="25003"/>
                </a:lnTo>
                <a:lnTo>
                  <a:pt x="1944592" y="21431"/>
                </a:lnTo>
                <a:lnTo>
                  <a:pt x="1940840" y="17859"/>
                </a:lnTo>
                <a:lnTo>
                  <a:pt x="1936465" y="14288"/>
                </a:lnTo>
                <a:lnTo>
                  <a:pt x="1931250" y="10716"/>
                </a:lnTo>
                <a:lnTo>
                  <a:pt x="1924775" y="7144"/>
                </a:lnTo>
                <a:lnTo>
                  <a:pt x="1915964" y="3572"/>
                </a:lnTo>
                <a:lnTo>
                  <a:pt x="1893709" y="0"/>
                </a:lnTo>
                <a:close/>
              </a:path>
            </a:pathLst>
          </a:custGeom>
          <a:solidFill>
            <a:srgbClr val="E6394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3" name="Text 27"/>
          <p:cNvSpPr/>
          <p:nvPr/>
        </p:nvSpPr>
        <p:spPr>
          <a:xfrm>
            <a:off x="2218730" y="1174700"/>
            <a:ext cx="126549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620" b="1" dirty="0">
                <a:solidFill>
                  <a:srgbClr val="E63946">
                    <a:alpha val="40000"/>
                  </a:srgbClr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620" dirty="0"/>
          </a:p>
        </p:txBody>
      </p:sp>
      <p:sp>
        <p:nvSpPr>
          <p:cNvPr id="34" name="Text 28"/>
          <p:cNvSpPr/>
          <p:nvPr/>
        </p:nvSpPr>
        <p:spPr>
          <a:xfrm>
            <a:off x="2564011" y="1075134"/>
            <a:ext cx="1964829" cy="3141613"/>
          </a:xfrm>
          <a:prstGeom prst="roundRect">
            <a:avLst>
              <a:gd name="adj" fmla="val 3620"/>
            </a:avLst>
          </a:prstGeom>
          <a:solidFill>
            <a:srgbClr val="162333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5" name="Text 29"/>
          <p:cNvSpPr/>
          <p:nvPr/>
        </p:nvSpPr>
        <p:spPr>
          <a:xfrm>
            <a:off x="2564011" y="1075134"/>
            <a:ext cx="9525" cy="3141613"/>
          </a:xfrm>
          <a:custGeom>
            <a:avLst/>
            <a:gdLst/>
            <a:ahLst/>
            <a:cxnLst/>
            <a:rect l="l" t="t" r="r" b="b"/>
            <a:pathLst>
              <a:path w="9525" h="3141613">
                <a:moveTo>
                  <a:pt x="0" y="71120"/>
                </a:moveTo>
                <a:lnTo>
                  <a:pt x="1191" y="58161"/>
                </a:lnTo>
                <a:lnTo>
                  <a:pt x="2381" y="52871"/>
                </a:lnTo>
                <a:lnTo>
                  <a:pt x="3572" y="48865"/>
                </a:lnTo>
                <a:lnTo>
                  <a:pt x="4763" y="45532"/>
                </a:lnTo>
                <a:lnTo>
                  <a:pt x="5953" y="42636"/>
                </a:lnTo>
                <a:lnTo>
                  <a:pt x="7144" y="40054"/>
                </a:lnTo>
                <a:lnTo>
                  <a:pt x="8334" y="37713"/>
                </a:lnTo>
                <a:lnTo>
                  <a:pt x="9525" y="35566"/>
                </a:lnTo>
                <a:lnTo>
                  <a:pt x="9525" y="3106047"/>
                </a:lnTo>
                <a:lnTo>
                  <a:pt x="8334" y="3103900"/>
                </a:lnTo>
                <a:lnTo>
                  <a:pt x="7144" y="3101559"/>
                </a:lnTo>
                <a:lnTo>
                  <a:pt x="5953" y="3098977"/>
                </a:lnTo>
                <a:lnTo>
                  <a:pt x="4763" y="3096081"/>
                </a:lnTo>
                <a:lnTo>
                  <a:pt x="3572" y="3092748"/>
                </a:lnTo>
                <a:lnTo>
                  <a:pt x="2381" y="3088742"/>
                </a:lnTo>
                <a:lnTo>
                  <a:pt x="1191" y="3083452"/>
                </a:lnTo>
                <a:lnTo>
                  <a:pt x="0" y="3070493"/>
                </a:lnTo>
                <a:close/>
              </a:path>
            </a:pathLst>
          </a:custGeom>
          <a:solidFill>
            <a:srgbClr val="FFFFFF">
              <a:alpha val="7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6" name="Text 30"/>
          <p:cNvSpPr/>
          <p:nvPr/>
        </p:nvSpPr>
        <p:spPr>
          <a:xfrm>
            <a:off x="4519315" y="1075134"/>
            <a:ext cx="9525" cy="3141613"/>
          </a:xfrm>
          <a:custGeom>
            <a:avLst/>
            <a:gdLst/>
            <a:ahLst/>
            <a:cxnLst/>
            <a:rect l="l" t="t" r="r" b="b"/>
            <a:pathLst>
              <a:path w="9525" h="3141613">
                <a:moveTo>
                  <a:pt x="0" y="35566"/>
                </a:moveTo>
                <a:lnTo>
                  <a:pt x="1191" y="37713"/>
                </a:lnTo>
                <a:lnTo>
                  <a:pt x="2381" y="40054"/>
                </a:lnTo>
                <a:lnTo>
                  <a:pt x="3572" y="42636"/>
                </a:lnTo>
                <a:lnTo>
                  <a:pt x="4763" y="45532"/>
                </a:lnTo>
                <a:lnTo>
                  <a:pt x="5953" y="48865"/>
                </a:lnTo>
                <a:lnTo>
                  <a:pt x="7144" y="52871"/>
                </a:lnTo>
                <a:lnTo>
                  <a:pt x="8334" y="58161"/>
                </a:lnTo>
                <a:lnTo>
                  <a:pt x="9525" y="71120"/>
                </a:lnTo>
                <a:lnTo>
                  <a:pt x="9525" y="3070493"/>
                </a:lnTo>
                <a:lnTo>
                  <a:pt x="8334" y="3083452"/>
                </a:lnTo>
                <a:lnTo>
                  <a:pt x="7144" y="3088742"/>
                </a:lnTo>
                <a:lnTo>
                  <a:pt x="5953" y="3092748"/>
                </a:lnTo>
                <a:lnTo>
                  <a:pt x="4763" y="3096081"/>
                </a:lnTo>
                <a:lnTo>
                  <a:pt x="3572" y="3098977"/>
                </a:lnTo>
                <a:lnTo>
                  <a:pt x="2381" y="3101559"/>
                </a:lnTo>
                <a:lnTo>
                  <a:pt x="1191" y="3103900"/>
                </a:lnTo>
                <a:lnTo>
                  <a:pt x="0" y="3106047"/>
                </a:lnTo>
                <a:close/>
              </a:path>
            </a:pathLst>
          </a:custGeom>
          <a:solidFill>
            <a:srgbClr val="FFFFFF">
              <a:alpha val="7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7" name="Text 31"/>
          <p:cNvSpPr/>
          <p:nvPr/>
        </p:nvSpPr>
        <p:spPr>
          <a:xfrm>
            <a:off x="2564011" y="1075134"/>
            <a:ext cx="1964829" cy="28575"/>
          </a:xfrm>
          <a:custGeom>
            <a:avLst/>
            <a:gdLst/>
            <a:ahLst/>
            <a:cxnLst/>
            <a:rect l="l" t="t" r="r" b="b"/>
            <a:pathLst>
              <a:path w="1964829" h="28575">
                <a:moveTo>
                  <a:pt x="71120" y="0"/>
                </a:moveTo>
                <a:lnTo>
                  <a:pt x="48865" y="3572"/>
                </a:lnTo>
                <a:lnTo>
                  <a:pt x="40054" y="7144"/>
                </a:lnTo>
                <a:lnTo>
                  <a:pt x="33579" y="10716"/>
                </a:lnTo>
                <a:lnTo>
                  <a:pt x="28363" y="14288"/>
                </a:lnTo>
                <a:lnTo>
                  <a:pt x="23989" y="17859"/>
                </a:lnTo>
                <a:lnTo>
                  <a:pt x="20237" y="21431"/>
                </a:lnTo>
                <a:lnTo>
                  <a:pt x="16979" y="25003"/>
                </a:lnTo>
                <a:lnTo>
                  <a:pt x="14129" y="28575"/>
                </a:lnTo>
                <a:lnTo>
                  <a:pt x="1950700" y="28575"/>
                </a:lnTo>
                <a:lnTo>
                  <a:pt x="1947850" y="25003"/>
                </a:lnTo>
                <a:lnTo>
                  <a:pt x="1944592" y="21431"/>
                </a:lnTo>
                <a:lnTo>
                  <a:pt x="1940840" y="17859"/>
                </a:lnTo>
                <a:lnTo>
                  <a:pt x="1936465" y="14288"/>
                </a:lnTo>
                <a:lnTo>
                  <a:pt x="1931250" y="10716"/>
                </a:lnTo>
                <a:lnTo>
                  <a:pt x="1924775" y="7144"/>
                </a:lnTo>
                <a:lnTo>
                  <a:pt x="1915964" y="3572"/>
                </a:lnTo>
                <a:lnTo>
                  <a:pt x="1893709" y="0"/>
                </a:lnTo>
                <a:close/>
              </a:path>
            </a:pathLst>
          </a:custGeom>
          <a:solidFill>
            <a:srgbClr val="E6394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8" name="Text 32"/>
          <p:cNvSpPr/>
          <p:nvPr/>
        </p:nvSpPr>
        <p:spPr>
          <a:xfrm>
            <a:off x="4311700" y="1174700"/>
            <a:ext cx="126549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620" b="1" dirty="0">
                <a:solidFill>
                  <a:srgbClr val="E63946">
                    <a:alpha val="40000"/>
                  </a:srgbClr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620" dirty="0"/>
          </a:p>
        </p:txBody>
      </p:sp>
      <p:sp>
        <p:nvSpPr>
          <p:cNvPr id="39" name="Text 33"/>
          <p:cNvSpPr/>
          <p:nvPr/>
        </p:nvSpPr>
        <p:spPr>
          <a:xfrm>
            <a:off x="4656981" y="1075134"/>
            <a:ext cx="1964829" cy="3141613"/>
          </a:xfrm>
          <a:prstGeom prst="roundRect">
            <a:avLst>
              <a:gd name="adj" fmla="val 3620"/>
            </a:avLst>
          </a:prstGeom>
          <a:solidFill>
            <a:srgbClr val="162333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0" name="Text 34"/>
          <p:cNvSpPr/>
          <p:nvPr/>
        </p:nvSpPr>
        <p:spPr>
          <a:xfrm>
            <a:off x="4656981" y="1075134"/>
            <a:ext cx="9525" cy="3141613"/>
          </a:xfrm>
          <a:custGeom>
            <a:avLst/>
            <a:gdLst/>
            <a:ahLst/>
            <a:cxnLst/>
            <a:rect l="l" t="t" r="r" b="b"/>
            <a:pathLst>
              <a:path w="9525" h="3141613">
                <a:moveTo>
                  <a:pt x="0" y="71120"/>
                </a:moveTo>
                <a:lnTo>
                  <a:pt x="1191" y="58161"/>
                </a:lnTo>
                <a:lnTo>
                  <a:pt x="2381" y="52871"/>
                </a:lnTo>
                <a:lnTo>
                  <a:pt x="3572" y="48865"/>
                </a:lnTo>
                <a:lnTo>
                  <a:pt x="4763" y="45532"/>
                </a:lnTo>
                <a:lnTo>
                  <a:pt x="5953" y="42636"/>
                </a:lnTo>
                <a:lnTo>
                  <a:pt x="7144" y="40054"/>
                </a:lnTo>
                <a:lnTo>
                  <a:pt x="8334" y="37713"/>
                </a:lnTo>
                <a:lnTo>
                  <a:pt x="9525" y="35566"/>
                </a:lnTo>
                <a:lnTo>
                  <a:pt x="9525" y="3106047"/>
                </a:lnTo>
                <a:lnTo>
                  <a:pt x="8334" y="3103900"/>
                </a:lnTo>
                <a:lnTo>
                  <a:pt x="7144" y="3101559"/>
                </a:lnTo>
                <a:lnTo>
                  <a:pt x="5953" y="3098977"/>
                </a:lnTo>
                <a:lnTo>
                  <a:pt x="4763" y="3096081"/>
                </a:lnTo>
                <a:lnTo>
                  <a:pt x="3572" y="3092748"/>
                </a:lnTo>
                <a:lnTo>
                  <a:pt x="2381" y="3088742"/>
                </a:lnTo>
                <a:lnTo>
                  <a:pt x="1191" y="3083452"/>
                </a:lnTo>
                <a:lnTo>
                  <a:pt x="0" y="3070493"/>
                </a:lnTo>
                <a:close/>
              </a:path>
            </a:pathLst>
          </a:custGeom>
          <a:solidFill>
            <a:srgbClr val="FFFFFF">
              <a:alpha val="7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1" name="Text 35"/>
          <p:cNvSpPr/>
          <p:nvPr/>
        </p:nvSpPr>
        <p:spPr>
          <a:xfrm>
            <a:off x="6612285" y="1075134"/>
            <a:ext cx="9525" cy="3141613"/>
          </a:xfrm>
          <a:custGeom>
            <a:avLst/>
            <a:gdLst/>
            <a:ahLst/>
            <a:cxnLst/>
            <a:rect l="l" t="t" r="r" b="b"/>
            <a:pathLst>
              <a:path w="9525" h="3141613">
                <a:moveTo>
                  <a:pt x="0" y="35566"/>
                </a:moveTo>
                <a:lnTo>
                  <a:pt x="1191" y="37713"/>
                </a:lnTo>
                <a:lnTo>
                  <a:pt x="2381" y="40054"/>
                </a:lnTo>
                <a:lnTo>
                  <a:pt x="3572" y="42636"/>
                </a:lnTo>
                <a:lnTo>
                  <a:pt x="4763" y="45532"/>
                </a:lnTo>
                <a:lnTo>
                  <a:pt x="5953" y="48865"/>
                </a:lnTo>
                <a:lnTo>
                  <a:pt x="7144" y="52871"/>
                </a:lnTo>
                <a:lnTo>
                  <a:pt x="8334" y="58161"/>
                </a:lnTo>
                <a:lnTo>
                  <a:pt x="9525" y="71120"/>
                </a:lnTo>
                <a:lnTo>
                  <a:pt x="9525" y="3070493"/>
                </a:lnTo>
                <a:lnTo>
                  <a:pt x="8334" y="3083452"/>
                </a:lnTo>
                <a:lnTo>
                  <a:pt x="7144" y="3088742"/>
                </a:lnTo>
                <a:lnTo>
                  <a:pt x="5953" y="3092748"/>
                </a:lnTo>
                <a:lnTo>
                  <a:pt x="4763" y="3096081"/>
                </a:lnTo>
                <a:lnTo>
                  <a:pt x="3572" y="3098977"/>
                </a:lnTo>
                <a:lnTo>
                  <a:pt x="2381" y="3101559"/>
                </a:lnTo>
                <a:lnTo>
                  <a:pt x="1191" y="3103900"/>
                </a:lnTo>
                <a:lnTo>
                  <a:pt x="0" y="3106047"/>
                </a:lnTo>
                <a:close/>
              </a:path>
            </a:pathLst>
          </a:custGeom>
          <a:solidFill>
            <a:srgbClr val="FFFFFF">
              <a:alpha val="7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2" name="Text 36"/>
          <p:cNvSpPr/>
          <p:nvPr/>
        </p:nvSpPr>
        <p:spPr>
          <a:xfrm>
            <a:off x="4656981" y="1075134"/>
            <a:ext cx="1964829" cy="28575"/>
          </a:xfrm>
          <a:custGeom>
            <a:avLst/>
            <a:gdLst/>
            <a:ahLst/>
            <a:cxnLst/>
            <a:rect l="l" t="t" r="r" b="b"/>
            <a:pathLst>
              <a:path w="1964829" h="28575">
                <a:moveTo>
                  <a:pt x="71120" y="0"/>
                </a:moveTo>
                <a:lnTo>
                  <a:pt x="48865" y="3572"/>
                </a:lnTo>
                <a:lnTo>
                  <a:pt x="40054" y="7144"/>
                </a:lnTo>
                <a:lnTo>
                  <a:pt x="33579" y="10716"/>
                </a:lnTo>
                <a:lnTo>
                  <a:pt x="28363" y="14288"/>
                </a:lnTo>
                <a:lnTo>
                  <a:pt x="23989" y="17859"/>
                </a:lnTo>
                <a:lnTo>
                  <a:pt x="20237" y="21431"/>
                </a:lnTo>
                <a:lnTo>
                  <a:pt x="16979" y="25003"/>
                </a:lnTo>
                <a:lnTo>
                  <a:pt x="14129" y="28575"/>
                </a:lnTo>
                <a:lnTo>
                  <a:pt x="1950700" y="28575"/>
                </a:lnTo>
                <a:lnTo>
                  <a:pt x="1947850" y="25003"/>
                </a:lnTo>
                <a:lnTo>
                  <a:pt x="1944592" y="21431"/>
                </a:lnTo>
                <a:lnTo>
                  <a:pt x="1940840" y="17859"/>
                </a:lnTo>
                <a:lnTo>
                  <a:pt x="1936465" y="14288"/>
                </a:lnTo>
                <a:lnTo>
                  <a:pt x="1931250" y="10716"/>
                </a:lnTo>
                <a:lnTo>
                  <a:pt x="1924775" y="7144"/>
                </a:lnTo>
                <a:lnTo>
                  <a:pt x="1915964" y="3572"/>
                </a:lnTo>
                <a:lnTo>
                  <a:pt x="1893709" y="0"/>
                </a:lnTo>
                <a:close/>
              </a:path>
            </a:pathLst>
          </a:custGeom>
          <a:solidFill>
            <a:srgbClr val="E6394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3" name="Text 37"/>
          <p:cNvSpPr/>
          <p:nvPr/>
        </p:nvSpPr>
        <p:spPr>
          <a:xfrm>
            <a:off x="6404670" y="1174700"/>
            <a:ext cx="126549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620" b="1" dirty="0">
                <a:solidFill>
                  <a:srgbClr val="E63946">
                    <a:alpha val="40000"/>
                  </a:srgbClr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620" dirty="0"/>
          </a:p>
        </p:txBody>
      </p:sp>
      <p:sp>
        <p:nvSpPr>
          <p:cNvPr id="44" name="Text 38"/>
          <p:cNvSpPr/>
          <p:nvPr/>
        </p:nvSpPr>
        <p:spPr>
          <a:xfrm>
            <a:off x="6749951" y="1075134"/>
            <a:ext cx="1964829" cy="3141613"/>
          </a:xfrm>
          <a:prstGeom prst="roundRect">
            <a:avLst>
              <a:gd name="adj" fmla="val 3620"/>
            </a:avLst>
          </a:prstGeom>
          <a:solidFill>
            <a:srgbClr val="162333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5" name="Text 39"/>
          <p:cNvSpPr/>
          <p:nvPr/>
        </p:nvSpPr>
        <p:spPr>
          <a:xfrm>
            <a:off x="6749951" y="1075134"/>
            <a:ext cx="9525" cy="3141613"/>
          </a:xfrm>
          <a:custGeom>
            <a:avLst/>
            <a:gdLst/>
            <a:ahLst/>
            <a:cxnLst/>
            <a:rect l="l" t="t" r="r" b="b"/>
            <a:pathLst>
              <a:path w="9525" h="3141613">
                <a:moveTo>
                  <a:pt x="0" y="71120"/>
                </a:moveTo>
                <a:lnTo>
                  <a:pt x="1191" y="58161"/>
                </a:lnTo>
                <a:lnTo>
                  <a:pt x="2381" y="52871"/>
                </a:lnTo>
                <a:lnTo>
                  <a:pt x="3572" y="48865"/>
                </a:lnTo>
                <a:lnTo>
                  <a:pt x="4763" y="45532"/>
                </a:lnTo>
                <a:lnTo>
                  <a:pt x="5953" y="42636"/>
                </a:lnTo>
                <a:lnTo>
                  <a:pt x="7144" y="40054"/>
                </a:lnTo>
                <a:lnTo>
                  <a:pt x="8334" y="37713"/>
                </a:lnTo>
                <a:lnTo>
                  <a:pt x="9525" y="35566"/>
                </a:lnTo>
                <a:lnTo>
                  <a:pt x="9525" y="3106047"/>
                </a:lnTo>
                <a:lnTo>
                  <a:pt x="8334" y="3103900"/>
                </a:lnTo>
                <a:lnTo>
                  <a:pt x="7144" y="3101559"/>
                </a:lnTo>
                <a:lnTo>
                  <a:pt x="5953" y="3098977"/>
                </a:lnTo>
                <a:lnTo>
                  <a:pt x="4763" y="3096081"/>
                </a:lnTo>
                <a:lnTo>
                  <a:pt x="3572" y="3092748"/>
                </a:lnTo>
                <a:lnTo>
                  <a:pt x="2381" y="3088742"/>
                </a:lnTo>
                <a:lnTo>
                  <a:pt x="1191" y="3083452"/>
                </a:lnTo>
                <a:lnTo>
                  <a:pt x="0" y="3070493"/>
                </a:lnTo>
                <a:close/>
              </a:path>
            </a:pathLst>
          </a:custGeom>
          <a:solidFill>
            <a:srgbClr val="FFFFFF">
              <a:alpha val="7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6" name="Text 40"/>
          <p:cNvSpPr/>
          <p:nvPr/>
        </p:nvSpPr>
        <p:spPr>
          <a:xfrm>
            <a:off x="8705255" y="1075134"/>
            <a:ext cx="9525" cy="3141613"/>
          </a:xfrm>
          <a:custGeom>
            <a:avLst/>
            <a:gdLst/>
            <a:ahLst/>
            <a:cxnLst/>
            <a:rect l="l" t="t" r="r" b="b"/>
            <a:pathLst>
              <a:path w="9525" h="3141613">
                <a:moveTo>
                  <a:pt x="0" y="35566"/>
                </a:moveTo>
                <a:lnTo>
                  <a:pt x="1191" y="37713"/>
                </a:lnTo>
                <a:lnTo>
                  <a:pt x="2381" y="40054"/>
                </a:lnTo>
                <a:lnTo>
                  <a:pt x="3572" y="42636"/>
                </a:lnTo>
                <a:lnTo>
                  <a:pt x="4763" y="45532"/>
                </a:lnTo>
                <a:lnTo>
                  <a:pt x="5953" y="48865"/>
                </a:lnTo>
                <a:lnTo>
                  <a:pt x="7144" y="52871"/>
                </a:lnTo>
                <a:lnTo>
                  <a:pt x="8334" y="58161"/>
                </a:lnTo>
                <a:lnTo>
                  <a:pt x="9525" y="71120"/>
                </a:lnTo>
                <a:lnTo>
                  <a:pt x="9525" y="3070493"/>
                </a:lnTo>
                <a:lnTo>
                  <a:pt x="8334" y="3083452"/>
                </a:lnTo>
                <a:lnTo>
                  <a:pt x="7144" y="3088742"/>
                </a:lnTo>
                <a:lnTo>
                  <a:pt x="5953" y="3092748"/>
                </a:lnTo>
                <a:lnTo>
                  <a:pt x="4763" y="3096081"/>
                </a:lnTo>
                <a:lnTo>
                  <a:pt x="3572" y="3098977"/>
                </a:lnTo>
                <a:lnTo>
                  <a:pt x="2381" y="3101559"/>
                </a:lnTo>
                <a:lnTo>
                  <a:pt x="1191" y="3103900"/>
                </a:lnTo>
                <a:lnTo>
                  <a:pt x="0" y="3106047"/>
                </a:lnTo>
                <a:close/>
              </a:path>
            </a:pathLst>
          </a:custGeom>
          <a:solidFill>
            <a:srgbClr val="FFFFFF">
              <a:alpha val="7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7" name="Text 41"/>
          <p:cNvSpPr/>
          <p:nvPr/>
        </p:nvSpPr>
        <p:spPr>
          <a:xfrm>
            <a:off x="6749951" y="1075134"/>
            <a:ext cx="1964829" cy="28575"/>
          </a:xfrm>
          <a:custGeom>
            <a:avLst/>
            <a:gdLst/>
            <a:ahLst/>
            <a:cxnLst/>
            <a:rect l="l" t="t" r="r" b="b"/>
            <a:pathLst>
              <a:path w="1964829" h="28575">
                <a:moveTo>
                  <a:pt x="71120" y="0"/>
                </a:moveTo>
                <a:lnTo>
                  <a:pt x="48865" y="3572"/>
                </a:lnTo>
                <a:lnTo>
                  <a:pt x="40054" y="7144"/>
                </a:lnTo>
                <a:lnTo>
                  <a:pt x="33579" y="10716"/>
                </a:lnTo>
                <a:lnTo>
                  <a:pt x="28363" y="14288"/>
                </a:lnTo>
                <a:lnTo>
                  <a:pt x="23989" y="17859"/>
                </a:lnTo>
                <a:lnTo>
                  <a:pt x="20237" y="21431"/>
                </a:lnTo>
                <a:lnTo>
                  <a:pt x="16979" y="25003"/>
                </a:lnTo>
                <a:lnTo>
                  <a:pt x="14129" y="28575"/>
                </a:lnTo>
                <a:lnTo>
                  <a:pt x="1950700" y="28575"/>
                </a:lnTo>
                <a:lnTo>
                  <a:pt x="1947850" y="25003"/>
                </a:lnTo>
                <a:lnTo>
                  <a:pt x="1944592" y="21431"/>
                </a:lnTo>
                <a:lnTo>
                  <a:pt x="1940840" y="17859"/>
                </a:lnTo>
                <a:lnTo>
                  <a:pt x="1936465" y="14288"/>
                </a:lnTo>
                <a:lnTo>
                  <a:pt x="1931250" y="10716"/>
                </a:lnTo>
                <a:lnTo>
                  <a:pt x="1924775" y="7144"/>
                </a:lnTo>
                <a:lnTo>
                  <a:pt x="1915964" y="3572"/>
                </a:lnTo>
                <a:lnTo>
                  <a:pt x="1893709" y="0"/>
                </a:lnTo>
                <a:close/>
              </a:path>
            </a:pathLst>
          </a:custGeom>
          <a:solidFill>
            <a:srgbClr val="E6394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8" name="Text 42"/>
          <p:cNvSpPr/>
          <p:nvPr/>
        </p:nvSpPr>
        <p:spPr>
          <a:xfrm>
            <a:off x="8497639" y="1174700"/>
            <a:ext cx="126549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620" b="1" dirty="0">
                <a:solidFill>
                  <a:srgbClr val="E63946">
                    <a:alpha val="40000"/>
                  </a:srgbClr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endParaRPr lang="en-US" sz="620" dirty="0"/>
          </a:p>
        </p:txBody>
      </p:sp>
      <p:sp>
        <p:nvSpPr>
          <p:cNvPr id="49" name="Text 43"/>
          <p:cNvSpPr/>
          <p:nvPr/>
        </p:nvSpPr>
        <p:spPr>
          <a:xfrm>
            <a:off x="471041" y="4374207"/>
            <a:ext cx="8243739" cy="511522"/>
          </a:xfrm>
          <a:prstGeom prst="roundRect">
            <a:avLst>
              <a:gd name="adj" fmla="val 11173"/>
            </a:avLst>
          </a:prstGeom>
          <a:gradFill rotWithShape="1">
            <a:gsLst>
              <a:gs pos="0">
                <a:srgbClr val="E63946"/>
              </a:gs>
              <a:gs pos="100000">
                <a:srgbClr val="B02030"/>
              </a:gs>
            </a:gsLst>
            <a:lin ang="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50" name="Image 4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99641" y="4549527"/>
            <a:ext cx="160883" cy="160883"/>
          </a:xfrm>
          <a:prstGeom prst="rect">
            <a:avLst/>
          </a:prstGeom>
        </p:spPr>
      </p:pic>
      <p:sp>
        <p:nvSpPr>
          <p:cNvPr id="51" name="Text 44"/>
          <p:cNvSpPr/>
          <p:nvPr/>
        </p:nvSpPr>
        <p:spPr>
          <a:xfrm>
            <a:off x="974824" y="4474518"/>
            <a:ext cx="5240753" cy="3264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313"/>
              </a:lnSpc>
              <a:buNone/>
            </a:pPr>
            <a:r>
              <a:rPr lang="en-US" sz="1010" b="1" kern="0" spc="2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seatbelt is the only thing that intervenes between Collision 1 and Collision 2. </a:t>
            </a:r>
            <a:r>
              <a:rPr lang="en-US" sz="790" b="1" kern="0" spc="20" dirty="0">
                <a:solidFill>
                  <a:srgbClr val="FFFFFF">
                    <a:alpha val="72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it, physics takes over — and physics always wins.</a:t>
            </a:r>
            <a:endParaRPr lang="en-US" sz="1010" dirty="0"/>
          </a:p>
        </p:txBody>
      </p:sp>
      <p:pic>
        <p:nvPicPr>
          <p:cNvPr id="54" name="Picture 53" descr="Your body weight becomes your impact force at 30 mph.&#10;&#10;AI-generated content may be incorrect.">
            <a:extLst>
              <a:ext uri="{FF2B5EF4-FFF2-40B4-BE49-F238E27FC236}">
                <a16:creationId xmlns:a16="http://schemas.microsoft.com/office/drawing/2014/main" id="{7557C1BD-969E-E625-F9B7-C0AE486AA26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7862" y="1113500"/>
            <a:ext cx="1928161" cy="3083929"/>
          </a:xfrm>
          <a:prstGeom prst="rect">
            <a:avLst/>
          </a:prstGeom>
        </p:spPr>
      </p:pic>
      <p:pic>
        <p:nvPicPr>
          <p:cNvPr id="56" name="Picture 55" descr="The image shows a countdown timer set to 0.1 seconds, indicating the brief period between a vehicle stopping and the body hitting the interior.&#10;&#10;AI-generated content may be incorrect.">
            <a:extLst>
              <a:ext uri="{FF2B5EF4-FFF2-40B4-BE49-F238E27FC236}">
                <a16:creationId xmlns:a16="http://schemas.microsoft.com/office/drawing/2014/main" id="{C9BDCD3F-DFAB-7DE5-3BCA-326711D1F6C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552504" y="1086553"/>
            <a:ext cx="1981727" cy="3132962"/>
          </a:xfrm>
          <a:prstGeom prst="rect">
            <a:avLst/>
          </a:prstGeom>
        </p:spPr>
      </p:pic>
      <p:pic>
        <p:nvPicPr>
          <p:cNvPr id="58" name="Picture 57" descr="The image displays a speedometer reading showing 60 mph, with a caption explaining the equivalent speed of an object's interior impact during a head-on collision, noting that the relative velocity doubles.&#10;&#10;AI-generated content may be incorrect.">
            <a:extLst>
              <a:ext uri="{FF2B5EF4-FFF2-40B4-BE49-F238E27FC236}">
                <a16:creationId xmlns:a16="http://schemas.microsoft.com/office/drawing/2014/main" id="{ABC44208-DC28-2E18-D21E-45C0D11779C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686057" y="1109262"/>
            <a:ext cx="1976285" cy="3207796"/>
          </a:xfrm>
          <a:prstGeom prst="rect">
            <a:avLst/>
          </a:prstGeom>
        </p:spPr>
      </p:pic>
      <p:pic>
        <p:nvPicPr>
          <p:cNvPr id="60" name="Picture 59" descr="04 seconds&#10;&#10;AI-generated content may be incorrect.">
            <a:extLst>
              <a:ext uri="{FF2B5EF4-FFF2-40B4-BE49-F238E27FC236}">
                <a16:creationId xmlns:a16="http://schemas.microsoft.com/office/drawing/2014/main" id="{DE6ED440-3D8C-3725-EC8F-56CB927CD76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773521" y="1122756"/>
            <a:ext cx="1931084" cy="314161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622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2E4A6A">
                  <a:alpha val="25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2E4A6A">
                  <a:alpha val="25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0" y="0"/>
            <a:ext cx="2429470" cy="2429470"/>
          </a:xfrm>
          <a:prstGeom prst="rect">
            <a:avLst/>
          </a:prstGeom>
          <a:gradFill rotWithShape="1">
            <a:gsLst>
              <a:gs pos="0">
                <a:srgbClr val="E63946">
                  <a:alpha val="10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0" y="0"/>
            <a:ext cx="9144000" cy="35421"/>
          </a:xfrm>
          <a:prstGeom prst="rect">
            <a:avLst/>
          </a:prstGeom>
          <a:gradFill rotWithShape="1">
            <a:gsLst>
              <a:gs pos="0">
                <a:srgbClr val="E63946"/>
              </a:gs>
              <a:gs pos="40000">
                <a:srgbClr val="B91C2C"/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409575" y="1155353"/>
            <a:ext cx="2514152" cy="21580"/>
          </a:xfrm>
          <a:custGeom>
            <a:avLst/>
            <a:gdLst/>
            <a:ahLst/>
            <a:cxnLst/>
            <a:rect l="l" t="t" r="r" b="b"/>
            <a:pathLst>
              <a:path w="2514152" h="21580">
                <a:moveTo>
                  <a:pt x="86360" y="0"/>
                </a:moveTo>
                <a:lnTo>
                  <a:pt x="2427792" y="0"/>
                </a:lnTo>
                <a:lnTo>
                  <a:pt x="2427792" y="0"/>
                </a:lnTo>
                <a:lnTo>
                  <a:pt x="2444640" y="1659"/>
                </a:lnTo>
                <a:lnTo>
                  <a:pt x="2460841" y="6574"/>
                </a:lnTo>
                <a:lnTo>
                  <a:pt x="2475771" y="14554"/>
                </a:lnTo>
                <a:lnTo>
                  <a:pt x="2488858" y="21580"/>
                </a:lnTo>
                <a:lnTo>
                  <a:pt x="2499598" y="21580"/>
                </a:lnTo>
                <a:lnTo>
                  <a:pt x="2507579" y="21580"/>
                </a:lnTo>
                <a:lnTo>
                  <a:pt x="2512493" y="21580"/>
                </a:lnTo>
                <a:lnTo>
                  <a:pt x="2514152" y="21580"/>
                </a:lnTo>
                <a:lnTo>
                  <a:pt x="2514152" y="21580"/>
                </a:lnTo>
                <a:lnTo>
                  <a:pt x="0" y="21580"/>
                </a:lnTo>
                <a:lnTo>
                  <a:pt x="0" y="86360"/>
                </a:lnTo>
                <a:lnTo>
                  <a:pt x="86360" y="0"/>
                </a:lnTo>
                <a:lnTo>
                  <a:pt x="69512" y="1659"/>
                </a:lnTo>
                <a:lnTo>
                  <a:pt x="53311" y="6574"/>
                </a:lnTo>
                <a:lnTo>
                  <a:pt x="38381" y="14554"/>
                </a:lnTo>
                <a:lnTo>
                  <a:pt x="25294" y="21580"/>
                </a:lnTo>
                <a:lnTo>
                  <a:pt x="14554" y="21580"/>
                </a:lnTo>
                <a:lnTo>
                  <a:pt x="6574" y="21580"/>
                </a:lnTo>
                <a:lnTo>
                  <a:pt x="1659" y="21580"/>
                </a:lnTo>
                <a:lnTo>
                  <a:pt x="0" y="21580"/>
                </a:lnTo>
                <a:close/>
              </a:path>
            </a:pathLst>
          </a:custGeom>
          <a:solidFill>
            <a:srgbClr val="E6394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3314849" y="1155353"/>
            <a:ext cx="2514305" cy="21580"/>
          </a:xfrm>
          <a:custGeom>
            <a:avLst/>
            <a:gdLst/>
            <a:ahLst/>
            <a:cxnLst/>
            <a:rect l="l" t="t" r="r" b="b"/>
            <a:pathLst>
              <a:path w="2514305" h="21580">
                <a:moveTo>
                  <a:pt x="86360" y="0"/>
                </a:moveTo>
                <a:lnTo>
                  <a:pt x="2427945" y="0"/>
                </a:lnTo>
                <a:lnTo>
                  <a:pt x="2427945" y="0"/>
                </a:lnTo>
                <a:lnTo>
                  <a:pt x="2444793" y="1659"/>
                </a:lnTo>
                <a:lnTo>
                  <a:pt x="2460993" y="6574"/>
                </a:lnTo>
                <a:lnTo>
                  <a:pt x="2475924" y="14554"/>
                </a:lnTo>
                <a:lnTo>
                  <a:pt x="2489010" y="21580"/>
                </a:lnTo>
                <a:lnTo>
                  <a:pt x="2499750" y="21580"/>
                </a:lnTo>
                <a:lnTo>
                  <a:pt x="2507731" y="21580"/>
                </a:lnTo>
                <a:lnTo>
                  <a:pt x="2512645" y="21580"/>
                </a:lnTo>
                <a:lnTo>
                  <a:pt x="2514305" y="21580"/>
                </a:lnTo>
                <a:lnTo>
                  <a:pt x="2514305" y="21580"/>
                </a:lnTo>
                <a:lnTo>
                  <a:pt x="0" y="21580"/>
                </a:lnTo>
                <a:lnTo>
                  <a:pt x="0" y="86360"/>
                </a:lnTo>
                <a:lnTo>
                  <a:pt x="86360" y="0"/>
                </a:lnTo>
                <a:lnTo>
                  <a:pt x="69512" y="1659"/>
                </a:lnTo>
                <a:lnTo>
                  <a:pt x="53311" y="6574"/>
                </a:lnTo>
                <a:lnTo>
                  <a:pt x="38381" y="14554"/>
                </a:lnTo>
                <a:lnTo>
                  <a:pt x="25294" y="21580"/>
                </a:lnTo>
                <a:lnTo>
                  <a:pt x="14554" y="21580"/>
                </a:lnTo>
                <a:lnTo>
                  <a:pt x="6574" y="21580"/>
                </a:lnTo>
                <a:lnTo>
                  <a:pt x="1659" y="21580"/>
                </a:lnTo>
                <a:lnTo>
                  <a:pt x="0" y="21580"/>
                </a:lnTo>
                <a:close/>
              </a:path>
            </a:pathLst>
          </a:custGeom>
          <a:solidFill>
            <a:srgbClr val="E6394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6220271" y="1155353"/>
            <a:ext cx="2514152" cy="21580"/>
          </a:xfrm>
          <a:custGeom>
            <a:avLst/>
            <a:gdLst/>
            <a:ahLst/>
            <a:cxnLst/>
            <a:rect l="l" t="t" r="r" b="b"/>
            <a:pathLst>
              <a:path w="2514152" h="21580">
                <a:moveTo>
                  <a:pt x="86360" y="0"/>
                </a:moveTo>
                <a:lnTo>
                  <a:pt x="2427792" y="0"/>
                </a:lnTo>
                <a:lnTo>
                  <a:pt x="2427792" y="0"/>
                </a:lnTo>
                <a:lnTo>
                  <a:pt x="2444640" y="1659"/>
                </a:lnTo>
                <a:lnTo>
                  <a:pt x="2460841" y="6574"/>
                </a:lnTo>
                <a:lnTo>
                  <a:pt x="2475771" y="14554"/>
                </a:lnTo>
                <a:lnTo>
                  <a:pt x="2488858" y="21580"/>
                </a:lnTo>
                <a:lnTo>
                  <a:pt x="2499598" y="21580"/>
                </a:lnTo>
                <a:lnTo>
                  <a:pt x="2507579" y="21580"/>
                </a:lnTo>
                <a:lnTo>
                  <a:pt x="2512493" y="21580"/>
                </a:lnTo>
                <a:lnTo>
                  <a:pt x="2514152" y="21580"/>
                </a:lnTo>
                <a:lnTo>
                  <a:pt x="2514152" y="21580"/>
                </a:lnTo>
                <a:lnTo>
                  <a:pt x="0" y="21580"/>
                </a:lnTo>
                <a:lnTo>
                  <a:pt x="0" y="86360"/>
                </a:lnTo>
                <a:lnTo>
                  <a:pt x="86360" y="0"/>
                </a:lnTo>
                <a:lnTo>
                  <a:pt x="69512" y="1659"/>
                </a:lnTo>
                <a:lnTo>
                  <a:pt x="53311" y="6574"/>
                </a:lnTo>
                <a:lnTo>
                  <a:pt x="38381" y="14554"/>
                </a:lnTo>
                <a:lnTo>
                  <a:pt x="25294" y="21580"/>
                </a:lnTo>
                <a:lnTo>
                  <a:pt x="14554" y="21580"/>
                </a:lnTo>
                <a:lnTo>
                  <a:pt x="6574" y="21580"/>
                </a:lnTo>
                <a:lnTo>
                  <a:pt x="1659" y="21580"/>
                </a:lnTo>
                <a:lnTo>
                  <a:pt x="0" y="21580"/>
                </a:lnTo>
                <a:close/>
              </a:path>
            </a:pathLst>
          </a:custGeom>
          <a:solidFill>
            <a:srgbClr val="E6394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594866" y="1384548"/>
            <a:ext cx="314920" cy="346412"/>
          </a:xfrm>
          <a:prstGeom prst="ellipse">
            <a:avLst/>
          </a:prstGeom>
          <a:solidFill>
            <a:srgbClr val="E63946"/>
          </a:solidFill>
          <a:ln/>
          <a:effectLst>
            <a:outerShdw blurRad="114300" dist="50800" dir="16200000" algn="bl" rotWithShape="0">
              <a:srgbClr val="E63946">
                <a:alpha val="45000"/>
              </a:srgbClr>
            </a:outerShdw>
          </a:effectLst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24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40" dirty="0"/>
          </a:p>
        </p:txBody>
      </p:sp>
      <p:sp>
        <p:nvSpPr>
          <p:cNvPr id="10" name="Text 8"/>
          <p:cNvSpPr/>
          <p:nvPr/>
        </p:nvSpPr>
        <p:spPr>
          <a:xfrm>
            <a:off x="3500140" y="1384548"/>
            <a:ext cx="314920" cy="346412"/>
          </a:xfrm>
          <a:prstGeom prst="ellipse">
            <a:avLst/>
          </a:prstGeom>
          <a:solidFill>
            <a:srgbClr val="E63946"/>
          </a:solidFill>
          <a:ln/>
          <a:effectLst>
            <a:outerShdw blurRad="114300" dist="50800" dir="16200000" algn="bl" rotWithShape="0">
              <a:srgbClr val="E63946">
                <a:alpha val="45000"/>
              </a:srgbClr>
            </a:outerShdw>
          </a:effectLst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24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40" dirty="0"/>
          </a:p>
        </p:txBody>
      </p:sp>
      <p:sp>
        <p:nvSpPr>
          <p:cNvPr id="11" name="Text 9"/>
          <p:cNvSpPr/>
          <p:nvPr/>
        </p:nvSpPr>
        <p:spPr>
          <a:xfrm>
            <a:off x="6405563" y="1384548"/>
            <a:ext cx="314920" cy="346412"/>
          </a:xfrm>
          <a:prstGeom prst="ellipse">
            <a:avLst/>
          </a:prstGeom>
          <a:solidFill>
            <a:srgbClr val="E63946"/>
          </a:solidFill>
          <a:ln/>
          <a:effectLst>
            <a:outerShdw blurRad="114300" dist="50800" dir="16200000" algn="bl" rotWithShape="0">
              <a:srgbClr val="E63946">
                <a:alpha val="45000"/>
              </a:srgbClr>
            </a:outerShdw>
          </a:effectLst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24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40" dirty="0"/>
          </a:p>
        </p:txBody>
      </p:sp>
      <p:sp>
        <p:nvSpPr>
          <p:cNvPr id="12" name="Text 10"/>
          <p:cNvSpPr/>
          <p:nvPr/>
        </p:nvSpPr>
        <p:spPr>
          <a:xfrm>
            <a:off x="457200" y="257770"/>
            <a:ext cx="9052560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620" b="1" kern="0" spc="170" dirty="0">
                <a:solidFill>
                  <a:srgbClr val="E639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CDL SAFETY TRAINING SERIES</a:t>
            </a:r>
            <a:endParaRPr lang="en-US" sz="620" dirty="0"/>
          </a:p>
        </p:txBody>
      </p:sp>
      <p:sp>
        <p:nvSpPr>
          <p:cNvPr id="13" name="Text 11"/>
          <p:cNvSpPr/>
          <p:nvPr/>
        </p:nvSpPr>
        <p:spPr>
          <a:xfrm>
            <a:off x="457200" y="418951"/>
            <a:ext cx="8805672" cy="3143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75"/>
              </a:lnSpc>
              <a:spcAft>
                <a:spcPts val="230"/>
              </a:spcAft>
              <a:buNone/>
            </a:pPr>
            <a:r>
              <a:rPr lang="en-US" sz="2250" dirty="0">
                <a:solidFill>
                  <a:srgbClr val="F0F4F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The </a:t>
            </a:r>
            <a:r>
              <a:rPr lang="en-US" sz="2250" b="1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Three-Second Habit</a:t>
            </a:r>
            <a:r>
              <a:rPr lang="en-US" sz="2250" dirty="0">
                <a:solidFill>
                  <a:srgbClr val="F0F4F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 That Saves Lives</a:t>
            </a:r>
            <a:endParaRPr lang="en-US" sz="2250" dirty="0"/>
          </a:p>
        </p:txBody>
      </p:sp>
      <p:sp>
        <p:nvSpPr>
          <p:cNvPr id="14" name="Text 12"/>
          <p:cNvSpPr/>
          <p:nvPr/>
        </p:nvSpPr>
        <p:spPr>
          <a:xfrm>
            <a:off x="457200" y="762446"/>
            <a:ext cx="9052560" cy="1827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960" i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you shift into Drive — every single time.</a:t>
            </a:r>
            <a:endParaRPr lang="en-US" sz="960" dirty="0"/>
          </a:p>
        </p:txBody>
      </p:sp>
      <p:sp>
        <p:nvSpPr>
          <p:cNvPr id="15" name="Text 13"/>
          <p:cNvSpPr/>
          <p:nvPr/>
        </p:nvSpPr>
        <p:spPr>
          <a:xfrm>
            <a:off x="400050" y="1145828"/>
            <a:ext cx="2533204" cy="2000250"/>
          </a:xfrm>
          <a:prstGeom prst="roundRect">
            <a:avLst>
              <a:gd name="adj" fmla="val 4317"/>
            </a:avLst>
          </a:prstGeom>
          <a:solidFill>
            <a:srgbClr val="1E3048"/>
          </a:solidFill>
          <a:ln w="9525">
            <a:solidFill>
              <a:srgbClr val="2E4A6A">
                <a:alpha val="60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996107" y="1355973"/>
            <a:ext cx="386060" cy="386060"/>
          </a:xfrm>
          <a:prstGeom prst="roundRect">
            <a:avLst>
              <a:gd name="adj" fmla="val 18422"/>
            </a:avLst>
          </a:prstGeom>
          <a:solidFill>
            <a:srgbClr val="243A56"/>
          </a:solidFill>
          <a:ln w="9525">
            <a:solidFill>
              <a:srgbClr val="E63946">
                <a:alpha val="25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7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08621" y="1468487"/>
            <a:ext cx="160883" cy="160883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594866" y="1942654"/>
            <a:ext cx="747504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350" b="1" kern="0" spc="110" dirty="0">
                <a:solidFill>
                  <a:srgbClr val="E639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REACH</a:t>
            </a:r>
            <a:endParaRPr lang="en-US" sz="1350" dirty="0"/>
          </a:p>
        </p:txBody>
      </p:sp>
      <p:sp>
        <p:nvSpPr>
          <p:cNvPr id="19" name="Text 16"/>
          <p:cNvSpPr/>
          <p:nvPr/>
        </p:nvSpPr>
        <p:spPr>
          <a:xfrm>
            <a:off x="594866" y="2171254"/>
            <a:ext cx="2186443" cy="833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49"/>
              </a:lnSpc>
              <a:buNone/>
            </a:pPr>
            <a:r>
              <a:rPr lang="en-US" sz="87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Reach across your body and </a:t>
            </a:r>
            <a:r>
              <a:rPr lang="en-US" sz="870" b="1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grab the seatbelt</a:t>
            </a:r>
            <a:r>
              <a:rPr lang="en-US" sz="87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Every single departure, no exceptions. Make it </a:t>
            </a:r>
            <a:r>
              <a:rPr lang="en-US" sz="870" b="1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muscle memory</a:t>
            </a:r>
            <a:r>
              <a:rPr lang="en-US" sz="87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the same way you check your mirrors.</a:t>
            </a:r>
            <a:endParaRPr lang="en-US" sz="870" dirty="0"/>
          </a:p>
        </p:txBody>
      </p:sp>
      <p:sp>
        <p:nvSpPr>
          <p:cNvPr id="20" name="Text 17"/>
          <p:cNvSpPr/>
          <p:nvPr/>
        </p:nvSpPr>
        <p:spPr>
          <a:xfrm>
            <a:off x="2933254" y="2135088"/>
            <a:ext cx="372070" cy="21580"/>
          </a:xfrm>
          <a:prstGeom prst="rect">
            <a:avLst/>
          </a:prstGeom>
          <a:gradFill rotWithShape="1">
            <a:gsLst>
              <a:gs pos="0">
                <a:srgbClr val="2E4A6A"/>
              </a:gs>
              <a:gs pos="50000">
                <a:srgbClr val="E63946"/>
              </a:gs>
              <a:gs pos="100000">
                <a:srgbClr val="2E4A6A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1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44611" y="2079510"/>
            <a:ext cx="132588" cy="132588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3305324" y="1145828"/>
            <a:ext cx="2533352" cy="2000250"/>
          </a:xfrm>
          <a:prstGeom prst="roundRect">
            <a:avLst>
              <a:gd name="adj" fmla="val 4317"/>
            </a:avLst>
          </a:prstGeom>
          <a:solidFill>
            <a:srgbClr val="1E3048"/>
          </a:solidFill>
          <a:ln w="9525">
            <a:solidFill>
              <a:srgbClr val="2E4A6A">
                <a:alpha val="60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3" name="Text 19"/>
          <p:cNvSpPr/>
          <p:nvPr/>
        </p:nvSpPr>
        <p:spPr>
          <a:xfrm>
            <a:off x="3901380" y="1355973"/>
            <a:ext cx="386060" cy="386060"/>
          </a:xfrm>
          <a:prstGeom prst="roundRect">
            <a:avLst>
              <a:gd name="adj" fmla="val 18422"/>
            </a:avLst>
          </a:prstGeom>
          <a:solidFill>
            <a:srgbClr val="243A56"/>
          </a:solidFill>
          <a:ln w="9525">
            <a:solidFill>
              <a:srgbClr val="E63946">
                <a:alpha val="25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4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013895" y="1468487"/>
            <a:ext cx="160883" cy="160883"/>
          </a:xfrm>
          <a:prstGeom prst="rect">
            <a:avLst/>
          </a:prstGeom>
        </p:spPr>
      </p:pic>
      <p:sp>
        <p:nvSpPr>
          <p:cNvPr id="25" name="Text 20"/>
          <p:cNvSpPr/>
          <p:nvPr/>
        </p:nvSpPr>
        <p:spPr>
          <a:xfrm>
            <a:off x="3500140" y="1942654"/>
            <a:ext cx="653043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350" b="1" kern="0" spc="110" dirty="0">
                <a:solidFill>
                  <a:srgbClr val="E639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CLICK</a:t>
            </a:r>
            <a:endParaRPr lang="en-US" sz="1350" dirty="0"/>
          </a:p>
        </p:txBody>
      </p:sp>
      <p:sp>
        <p:nvSpPr>
          <p:cNvPr id="26" name="Text 21"/>
          <p:cNvSpPr/>
          <p:nvPr/>
        </p:nvSpPr>
        <p:spPr>
          <a:xfrm>
            <a:off x="3500140" y="2171254"/>
            <a:ext cx="2186595" cy="833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49"/>
              </a:lnSpc>
              <a:buNone/>
            </a:pPr>
            <a:r>
              <a:rPr lang="en-US" sz="87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Pull the belt </a:t>
            </a:r>
            <a:r>
              <a:rPr lang="en-US" sz="870" b="1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across your chest and lap</a:t>
            </a:r>
            <a:r>
              <a:rPr lang="en-US" sz="87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then click it into the buckle. Give it a firm tug — confirm it's </a:t>
            </a:r>
            <a:r>
              <a:rPr lang="en-US" sz="870" b="1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snug and properly routed</a:t>
            </a:r>
            <a:r>
              <a:rPr lang="en-US" sz="87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before you touch the shifter.</a:t>
            </a:r>
            <a:endParaRPr lang="en-US" sz="870" dirty="0"/>
          </a:p>
        </p:txBody>
      </p:sp>
      <p:sp>
        <p:nvSpPr>
          <p:cNvPr id="27" name="Text 22"/>
          <p:cNvSpPr/>
          <p:nvPr/>
        </p:nvSpPr>
        <p:spPr>
          <a:xfrm>
            <a:off x="5838676" y="2135088"/>
            <a:ext cx="372070" cy="21580"/>
          </a:xfrm>
          <a:prstGeom prst="rect">
            <a:avLst/>
          </a:prstGeom>
          <a:gradFill rotWithShape="1">
            <a:gsLst>
              <a:gs pos="0">
                <a:srgbClr val="2E4A6A"/>
              </a:gs>
              <a:gs pos="50000">
                <a:srgbClr val="E63946"/>
              </a:gs>
              <a:gs pos="100000">
                <a:srgbClr val="2E4A6A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8" name="Image 3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150034" y="2079510"/>
            <a:ext cx="132588" cy="132588"/>
          </a:xfrm>
          <a:prstGeom prst="rect">
            <a:avLst/>
          </a:prstGeom>
        </p:spPr>
      </p:pic>
      <p:sp>
        <p:nvSpPr>
          <p:cNvPr id="29" name="Text 23"/>
          <p:cNvSpPr/>
          <p:nvPr/>
        </p:nvSpPr>
        <p:spPr>
          <a:xfrm>
            <a:off x="6210746" y="1145828"/>
            <a:ext cx="2533204" cy="2000250"/>
          </a:xfrm>
          <a:prstGeom prst="roundRect">
            <a:avLst>
              <a:gd name="adj" fmla="val 4317"/>
            </a:avLst>
          </a:prstGeom>
          <a:solidFill>
            <a:srgbClr val="1E3048"/>
          </a:solidFill>
          <a:ln w="9525">
            <a:solidFill>
              <a:srgbClr val="2E4A6A">
                <a:alpha val="60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0" name="Text 24"/>
          <p:cNvSpPr/>
          <p:nvPr/>
        </p:nvSpPr>
        <p:spPr>
          <a:xfrm>
            <a:off x="6806803" y="1355973"/>
            <a:ext cx="386060" cy="386060"/>
          </a:xfrm>
          <a:prstGeom prst="roundRect">
            <a:avLst>
              <a:gd name="adj" fmla="val 18422"/>
            </a:avLst>
          </a:prstGeom>
          <a:solidFill>
            <a:srgbClr val="243A56"/>
          </a:solidFill>
          <a:ln w="9525">
            <a:solidFill>
              <a:srgbClr val="E63946">
                <a:alpha val="25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31" name="Image 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919317" y="1468487"/>
            <a:ext cx="160883" cy="160883"/>
          </a:xfrm>
          <a:prstGeom prst="rect">
            <a:avLst/>
          </a:prstGeom>
        </p:spPr>
      </p:pic>
      <p:sp>
        <p:nvSpPr>
          <p:cNvPr id="32" name="Text 25"/>
          <p:cNvSpPr/>
          <p:nvPr/>
        </p:nvSpPr>
        <p:spPr>
          <a:xfrm>
            <a:off x="6405563" y="1942654"/>
            <a:ext cx="574789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350" b="1" kern="0" spc="110" dirty="0">
                <a:solidFill>
                  <a:srgbClr val="E639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ROLL</a:t>
            </a:r>
            <a:endParaRPr lang="en-US" sz="1350" dirty="0"/>
          </a:p>
        </p:txBody>
      </p:sp>
      <p:sp>
        <p:nvSpPr>
          <p:cNvPr id="33" name="Text 26"/>
          <p:cNvSpPr/>
          <p:nvPr/>
        </p:nvSpPr>
        <p:spPr>
          <a:xfrm>
            <a:off x="6405563" y="2171254"/>
            <a:ext cx="2186443" cy="833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49"/>
              </a:lnSpc>
              <a:buNone/>
            </a:pPr>
            <a:r>
              <a:rPr lang="en-US" sz="87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Now put the truck in gear. </a:t>
            </a:r>
            <a:r>
              <a:rPr lang="en-US" sz="870" b="1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before.</a:t>
            </a:r>
            <a:r>
              <a:rPr lang="en-US" sz="87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Every load. Every shift. Every time. The belt clicks first — </a:t>
            </a:r>
            <a:r>
              <a:rPr lang="en-US" sz="870" b="1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then</a:t>
            </a:r>
            <a:r>
              <a:rPr lang="en-US" sz="87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the wheels roll.</a:t>
            </a:r>
            <a:endParaRPr lang="en-US" sz="870" dirty="0"/>
          </a:p>
        </p:txBody>
      </p:sp>
      <p:sp>
        <p:nvSpPr>
          <p:cNvPr id="34" name="Text 27"/>
          <p:cNvSpPr/>
          <p:nvPr/>
        </p:nvSpPr>
        <p:spPr>
          <a:xfrm>
            <a:off x="400050" y="3303538"/>
            <a:ext cx="8343900" cy="373707"/>
          </a:xfrm>
          <a:prstGeom prst="rect">
            <a:avLst/>
          </a:prstGeom>
          <a:gradFill rotWithShape="1">
            <a:gsLst>
              <a:gs pos="0">
                <a:srgbClr val="E63946">
                  <a:alpha val="12000"/>
                </a:srgbClr>
              </a:gs>
              <a:gs pos="100000">
                <a:srgbClr val="E63946">
                  <a:alpha val="4000"/>
                </a:srgbClr>
              </a:gs>
            </a:gsLst>
            <a:lin ang="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5" name="Text 28"/>
          <p:cNvSpPr/>
          <p:nvPr/>
        </p:nvSpPr>
        <p:spPr>
          <a:xfrm>
            <a:off x="400050" y="3303538"/>
            <a:ext cx="28575" cy="373707"/>
          </a:xfrm>
          <a:prstGeom prst="rect">
            <a:avLst/>
          </a:prstGeom>
          <a:solidFill>
            <a:srgbClr val="E63946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36" name="Image 5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29245" y="3415159"/>
            <a:ext cx="150465" cy="150465"/>
          </a:xfrm>
          <a:prstGeom prst="rect">
            <a:avLst/>
          </a:prstGeom>
        </p:spPr>
      </p:pic>
      <p:sp>
        <p:nvSpPr>
          <p:cNvPr id="37" name="Text 29"/>
          <p:cNvSpPr/>
          <p:nvPr/>
        </p:nvSpPr>
        <p:spPr>
          <a:xfrm>
            <a:off x="880021" y="3403848"/>
            <a:ext cx="4928354" cy="17308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363"/>
              </a:lnSpc>
              <a:buNone/>
            </a:pPr>
            <a:r>
              <a:rPr lang="en-US" sz="1010" b="1" dirty="0">
                <a:solidFill>
                  <a:srgbClr val="E639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seconds.</a:t>
            </a:r>
            <a:r>
              <a:rPr lang="en-US" sz="101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That's the gap between going home and </a:t>
            </a:r>
            <a:r>
              <a:rPr lang="en-US" sz="1010" b="1" dirty="0">
                <a:solidFill>
                  <a:srgbClr val="E639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going home.</a:t>
            </a:r>
            <a:endParaRPr lang="en-US" sz="1010" dirty="0"/>
          </a:p>
        </p:txBody>
      </p:sp>
      <p:sp>
        <p:nvSpPr>
          <p:cNvPr id="38" name="Text 30"/>
          <p:cNvSpPr/>
          <p:nvPr/>
        </p:nvSpPr>
        <p:spPr>
          <a:xfrm>
            <a:off x="7515225" y="4856559"/>
            <a:ext cx="1288733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20"/>
              </a:lnSpc>
              <a:buNone/>
            </a:pPr>
            <a:r>
              <a:rPr lang="en-US" sz="680" kern="0" spc="80" dirty="0">
                <a:solidFill>
                  <a:srgbClr val="94A3B8">
                    <a:alpha val="5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CDL SEATBELT SAFETY</a:t>
            </a:r>
            <a:endParaRPr lang="en-US" sz="68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8600" y="200620"/>
            <a:ext cx="1875636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20"/>
              </a:lnSpc>
              <a:buNone/>
            </a:pPr>
            <a:r>
              <a:rPr lang="en-US" sz="680" kern="0" spc="122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CDL SAFETY TRAINING SERIES</a:t>
            </a:r>
            <a:endParaRPr lang="en-US" sz="680" dirty="0"/>
          </a:p>
        </p:txBody>
      </p:sp>
      <p:sp>
        <p:nvSpPr>
          <p:cNvPr id="3" name="Text 1"/>
          <p:cNvSpPr/>
          <p:nvPr/>
        </p:nvSpPr>
        <p:spPr>
          <a:xfrm>
            <a:off x="7576393" y="200620"/>
            <a:ext cx="1472907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20"/>
              </a:lnSpc>
              <a:buNone/>
            </a:pPr>
            <a:r>
              <a:rPr lang="en-US" sz="680" kern="0" spc="82" dirty="0">
                <a:solidFill>
                  <a:srgbClr val="94A3B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FMCSA 392.16 COMPLIANT</a:t>
            </a:r>
            <a:endParaRPr lang="en-US" sz="680" dirty="0"/>
          </a:p>
        </p:txBody>
      </p:sp>
      <p:sp>
        <p:nvSpPr>
          <p:cNvPr id="4" name="Text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0D1B2A">
                  <a:alpha val="97000"/>
                </a:srgbClr>
              </a:gs>
              <a:gs pos="50000">
                <a:srgbClr val="0D1B2A">
                  <a:alpha val="88000"/>
                </a:srgbClr>
              </a:gs>
              <a:gs pos="100000">
                <a:srgbClr val="1E0A0E">
                  <a:alpha val="97000"/>
                </a:srgbClr>
              </a:gs>
            </a:gsLst>
            <a:lin ang="42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0" y="0"/>
            <a:ext cx="43160" cy="5143500"/>
          </a:xfrm>
          <a:prstGeom prst="rect">
            <a:avLst/>
          </a:prstGeom>
          <a:solidFill>
            <a:srgbClr val="E63946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43160" y="0"/>
            <a:ext cx="9100840" cy="21580"/>
          </a:xfrm>
          <a:prstGeom prst="rect">
            <a:avLst/>
          </a:prstGeom>
          <a:gradFill rotWithShape="1">
            <a:gsLst>
              <a:gs pos="0">
                <a:srgbClr val="E63946"/>
              </a:gs>
              <a:gs pos="6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43160" y="5121920"/>
            <a:ext cx="9100840" cy="21580"/>
          </a:xfrm>
          <a:prstGeom prst="rect">
            <a:avLst/>
          </a:prstGeom>
          <a:gradFill rotWithShape="1">
            <a:gsLst>
              <a:gs pos="0">
                <a:srgbClr val="E63946"/>
              </a:gs>
              <a:gs pos="6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2939973" y="1015305"/>
            <a:ext cx="3263905" cy="1599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840" kern="0" spc="185" dirty="0">
                <a:solidFill>
                  <a:srgbClr val="E63946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YOU ARE THE LOAD WORTH PROTECTING</a:t>
            </a:r>
            <a:endParaRPr lang="en-US" sz="840" dirty="0"/>
          </a:p>
        </p:txBody>
      </p:sp>
      <p:sp>
        <p:nvSpPr>
          <p:cNvPr id="9" name="Text 7"/>
          <p:cNvSpPr/>
          <p:nvPr/>
        </p:nvSpPr>
        <p:spPr>
          <a:xfrm>
            <a:off x="1001250" y="1246287"/>
            <a:ext cx="7141500" cy="13389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511"/>
              </a:lnSpc>
              <a:buNone/>
            </a:pPr>
            <a:r>
              <a:rPr lang="en-US" sz="1860" dirty="0">
                <a:solidFill>
                  <a:srgbClr val="F0F4F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You haul loads worth hundreds of thousands of dollars.</a:t>
            </a:r>
            <a:br/>
            <a:r>
              <a:rPr lang="en-US" sz="1860" dirty="0">
                <a:solidFill>
                  <a:srgbClr val="F0F4F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 You're bonded, licensed, trained, and trusted.</a:t>
            </a:r>
            <a:br/>
            <a:r>
              <a:rPr lang="en-US" sz="1860" dirty="0">
                <a:solidFill>
                  <a:srgbClr val="F0F4F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 Don't forget to protect the most valuable cargo on that truck — </a:t>
            </a:r>
            <a:r>
              <a:rPr lang="en-US" sz="1860" b="1" dirty="0">
                <a:solidFill>
                  <a:srgbClr val="E639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YOU.</a:t>
            </a:r>
            <a:endParaRPr lang="en-US" sz="1860" dirty="0"/>
          </a:p>
        </p:txBody>
      </p:sp>
      <p:sp>
        <p:nvSpPr>
          <p:cNvPr id="10" name="Text 8"/>
          <p:cNvSpPr/>
          <p:nvPr/>
        </p:nvSpPr>
        <p:spPr>
          <a:xfrm>
            <a:off x="4343400" y="2692896"/>
            <a:ext cx="457200" cy="21580"/>
          </a:xfrm>
          <a:prstGeom prst="roundRect">
            <a:avLst>
              <a:gd name="adj" fmla="val 64736"/>
            </a:avLst>
          </a:prstGeom>
          <a:solidFill>
            <a:srgbClr val="E6394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2197473" y="2857946"/>
            <a:ext cx="4748906" cy="397520"/>
          </a:xfrm>
          <a:prstGeom prst="roundRect">
            <a:avLst>
              <a:gd name="adj" fmla="val 7348"/>
            </a:avLst>
          </a:prstGeom>
          <a:solidFill>
            <a:srgbClr val="E63946"/>
          </a:solidFill>
          <a:ln/>
        </p:spPr>
        <p:txBody>
          <a:bodyPr wrap="none" lIns="257810" tIns="100330" rIns="257810" bIns="100330" rtlCol="0" anchor="t"/>
          <a:lstStyle/>
          <a:p>
            <a:pPr marL="0" indent="0" algn="ctr">
              <a:buNone/>
            </a:pPr>
            <a:r>
              <a:rPr lang="en-US" sz="107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"Buckle up — because your family is waiting at the end of every run."</a:t>
            </a:r>
            <a:endParaRPr lang="en-US" sz="1070" dirty="0"/>
          </a:p>
        </p:txBody>
      </p:sp>
      <p:sp>
        <p:nvSpPr>
          <p:cNvPr id="12" name="Text 10"/>
          <p:cNvSpPr/>
          <p:nvPr/>
        </p:nvSpPr>
        <p:spPr>
          <a:xfrm>
            <a:off x="685800" y="3412927"/>
            <a:ext cx="2139404" cy="371773"/>
          </a:xfrm>
          <a:prstGeom prst="roundRect">
            <a:avLst>
              <a:gd name="adj" fmla="val 192324"/>
            </a:avLst>
          </a:prstGeom>
          <a:solidFill>
            <a:srgbClr val="FFFFFF">
              <a:alpha val="6000"/>
            </a:srgbClr>
          </a:solidFill>
          <a:ln w="9525">
            <a:solidFill>
              <a:srgbClr val="E63946">
                <a:alpha val="35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809625" y="3577233"/>
            <a:ext cx="43160" cy="43160"/>
          </a:xfrm>
          <a:prstGeom prst="ellipse">
            <a:avLst/>
          </a:prstGeom>
          <a:solidFill>
            <a:srgbClr val="E6394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909935" y="3465612"/>
            <a:ext cx="1827273" cy="2797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FMCSA 392.16 — seatbelt use is federal law</a:t>
            </a:r>
            <a:endParaRPr lang="en-US" sz="700" dirty="0"/>
          </a:p>
        </p:txBody>
      </p:sp>
      <p:sp>
        <p:nvSpPr>
          <p:cNvPr id="15" name="Text 13"/>
          <p:cNvSpPr/>
          <p:nvPr/>
        </p:nvSpPr>
        <p:spPr>
          <a:xfrm>
            <a:off x="2953345" y="3412927"/>
            <a:ext cx="2296567" cy="371773"/>
          </a:xfrm>
          <a:prstGeom prst="roundRect">
            <a:avLst>
              <a:gd name="adj" fmla="val 192324"/>
            </a:avLst>
          </a:prstGeom>
          <a:solidFill>
            <a:srgbClr val="FFFFFF">
              <a:alpha val="6000"/>
            </a:srgbClr>
          </a:solidFill>
          <a:ln w="9525">
            <a:solidFill>
              <a:srgbClr val="E63946">
                <a:alpha val="35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3077170" y="3577233"/>
            <a:ext cx="43160" cy="43160"/>
          </a:xfrm>
          <a:prstGeom prst="ellipse">
            <a:avLst/>
          </a:prstGeom>
          <a:solidFill>
            <a:srgbClr val="E6394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3177480" y="3465612"/>
            <a:ext cx="1987579" cy="2797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three collisions happen in under one second</a:t>
            </a:r>
            <a:endParaRPr lang="en-US" sz="700" dirty="0"/>
          </a:p>
        </p:txBody>
      </p:sp>
      <p:sp>
        <p:nvSpPr>
          <p:cNvPr id="18" name="Text 16"/>
          <p:cNvSpPr/>
          <p:nvPr/>
        </p:nvSpPr>
        <p:spPr>
          <a:xfrm>
            <a:off x="5378053" y="3412927"/>
            <a:ext cx="3080147" cy="371773"/>
          </a:xfrm>
          <a:prstGeom prst="roundRect">
            <a:avLst>
              <a:gd name="adj" fmla="val 192324"/>
            </a:avLst>
          </a:prstGeom>
          <a:solidFill>
            <a:srgbClr val="FFFFFF">
              <a:alpha val="6000"/>
            </a:srgbClr>
          </a:solidFill>
          <a:ln w="9525">
            <a:solidFill>
              <a:srgbClr val="E63946">
                <a:alpha val="35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5501878" y="3577233"/>
            <a:ext cx="43160" cy="43160"/>
          </a:xfrm>
          <a:prstGeom prst="ellipse">
            <a:avLst/>
          </a:prstGeom>
          <a:solidFill>
            <a:srgbClr val="E6394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5602188" y="3465612"/>
            <a:ext cx="2786830" cy="2797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three-second habit costs you nothing and could save everything</a:t>
            </a:r>
            <a:endParaRPr lang="en-US" sz="700" dirty="0"/>
          </a:p>
        </p:txBody>
      </p:sp>
      <p:sp>
        <p:nvSpPr>
          <p:cNvPr id="21" name="Text 19"/>
          <p:cNvSpPr/>
          <p:nvPr/>
        </p:nvSpPr>
        <p:spPr>
          <a:xfrm>
            <a:off x="2479611" y="3912840"/>
            <a:ext cx="4184779" cy="2152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1695"/>
              </a:lnSpc>
              <a:buNone/>
            </a:pPr>
            <a:r>
              <a:rPr lang="en-US" sz="1130" kern="0" spc="113" dirty="0">
                <a:solidFill>
                  <a:srgbClr val="F0F4F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DRIVE SAFE </a:t>
            </a:r>
            <a:r>
              <a:rPr lang="en-US" sz="1130" kern="0" spc="113" dirty="0">
                <a:solidFill>
                  <a:srgbClr val="E63946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·</a:t>
            </a:r>
            <a:r>
              <a:rPr lang="en-US" sz="1130" kern="0" spc="113" dirty="0">
                <a:solidFill>
                  <a:srgbClr val="F0F4F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 DRIVE SMART </a:t>
            </a:r>
            <a:r>
              <a:rPr lang="en-US" sz="1130" kern="0" spc="113" dirty="0">
                <a:solidFill>
                  <a:srgbClr val="E63946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·</a:t>
            </a:r>
            <a:r>
              <a:rPr lang="en-US" sz="1130" kern="0" spc="113" dirty="0">
                <a:solidFill>
                  <a:srgbClr val="F0F4F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 DRIVE HOME</a:t>
            </a:r>
            <a:endParaRPr lang="en-US" sz="1130" dirty="0"/>
          </a:p>
        </p:txBody>
      </p:sp>
      <p:sp>
        <p:nvSpPr>
          <p:cNvPr id="22" name="Text 20"/>
          <p:cNvSpPr/>
          <p:nvPr/>
        </p:nvSpPr>
        <p:spPr>
          <a:xfrm>
            <a:off x="7736235" y="4868019"/>
            <a:ext cx="1128459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62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CDL SAFETY TRAINING</a:t>
            </a:r>
            <a:endParaRPr lang="en-US" sz="620" dirty="0"/>
          </a:p>
        </p:txBody>
      </p:sp>
      <p:pic>
        <p:nvPicPr>
          <p:cNvPr id="2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01035" y="4860661"/>
            <a:ext cx="132588" cy="13258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E63946">
                  <a:alpha val="3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E63946">
                  <a:alpha val="3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0" y="5121920"/>
            <a:ext cx="9144000" cy="21580"/>
          </a:xfrm>
          <a:prstGeom prst="rect">
            <a:avLst/>
          </a:prstGeom>
          <a:gradFill rotWithShape="1">
            <a:gsLst>
              <a:gs pos="0">
                <a:srgbClr val="E63946"/>
              </a:gs>
              <a:gs pos="60000">
                <a:srgbClr val="E63946">
                  <a:alpha val="1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543520" y="1558528"/>
            <a:ext cx="3999909" cy="7590"/>
          </a:xfrm>
          <a:custGeom>
            <a:avLst/>
            <a:gdLst/>
            <a:ahLst/>
            <a:cxnLst/>
            <a:rect l="l" t="t" r="r" b="b"/>
            <a:pathLst>
              <a:path w="3999909" h="7590">
                <a:moveTo>
                  <a:pt x="43180" y="0"/>
                </a:moveTo>
                <a:lnTo>
                  <a:pt x="3956729" y="0"/>
                </a:lnTo>
                <a:lnTo>
                  <a:pt x="3965732" y="949"/>
                </a:lnTo>
                <a:lnTo>
                  <a:pt x="3969389" y="1898"/>
                </a:lnTo>
                <a:lnTo>
                  <a:pt x="3972147" y="2846"/>
                </a:lnTo>
                <a:lnTo>
                  <a:pt x="3974431" y="3795"/>
                </a:lnTo>
                <a:lnTo>
                  <a:pt x="3976406" y="4744"/>
                </a:lnTo>
                <a:lnTo>
                  <a:pt x="3978159" y="5693"/>
                </a:lnTo>
                <a:lnTo>
                  <a:pt x="3979739" y="6641"/>
                </a:lnTo>
                <a:lnTo>
                  <a:pt x="3981181" y="7590"/>
                </a:lnTo>
                <a:lnTo>
                  <a:pt x="18728" y="7590"/>
                </a:lnTo>
                <a:lnTo>
                  <a:pt x="20170" y="6641"/>
                </a:lnTo>
                <a:lnTo>
                  <a:pt x="21751" y="5693"/>
                </a:lnTo>
                <a:lnTo>
                  <a:pt x="23503" y="4744"/>
                </a:lnTo>
                <a:lnTo>
                  <a:pt x="25478" y="3795"/>
                </a:lnTo>
                <a:lnTo>
                  <a:pt x="27762" y="2846"/>
                </a:lnTo>
                <a:lnTo>
                  <a:pt x="30520" y="1898"/>
                </a:lnTo>
                <a:lnTo>
                  <a:pt x="34178" y="949"/>
                </a:lnTo>
                <a:close/>
              </a:path>
            </a:pathLst>
          </a:custGeom>
          <a:gradFill rotWithShape="1">
            <a:gsLst>
              <a:gs pos="0">
                <a:srgbClr val="E63946">
                  <a:alpha val="6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3971930" y="2550614"/>
            <a:ext cx="571500" cy="571500"/>
          </a:xfrm>
          <a:custGeom>
            <a:avLst/>
            <a:gdLst/>
            <a:ahLst/>
            <a:cxnLst/>
            <a:rect l="l" t="t" r="r" b="b"/>
            <a:pathLst>
              <a:path w="571500" h="571500">
                <a:moveTo>
                  <a:pt x="0" y="0"/>
                </a:moveTo>
                <a:lnTo>
                  <a:pt x="571500" y="0"/>
                </a:lnTo>
                <a:lnTo>
                  <a:pt x="571500" y="528320"/>
                </a:lnTo>
                <a:lnTo>
                  <a:pt x="571500" y="528320"/>
                </a:lnTo>
                <a:lnTo>
                  <a:pt x="570670" y="536744"/>
                </a:lnTo>
                <a:lnTo>
                  <a:pt x="568213" y="544844"/>
                </a:lnTo>
                <a:lnTo>
                  <a:pt x="564223" y="552310"/>
                </a:lnTo>
                <a:lnTo>
                  <a:pt x="558853" y="558853"/>
                </a:lnTo>
                <a:lnTo>
                  <a:pt x="552310" y="564223"/>
                </a:lnTo>
                <a:lnTo>
                  <a:pt x="544844" y="568213"/>
                </a:lnTo>
                <a:lnTo>
                  <a:pt x="536744" y="570670"/>
                </a:lnTo>
                <a:lnTo>
                  <a:pt x="528320" y="571500"/>
                </a:lnTo>
                <a:lnTo>
                  <a:pt x="0" y="571500"/>
                </a:lnTo>
                <a:close/>
              </a:path>
            </a:pathLst>
          </a:custGeom>
          <a:gradFill rotWithShape="1">
            <a:gsLst>
              <a:gs pos="0">
                <a:srgbClr val="E63946">
                  <a:alpha val="6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r="100000" b="10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4686895" y="1558528"/>
            <a:ext cx="3999909" cy="7590"/>
          </a:xfrm>
          <a:custGeom>
            <a:avLst/>
            <a:gdLst/>
            <a:ahLst/>
            <a:cxnLst/>
            <a:rect l="l" t="t" r="r" b="b"/>
            <a:pathLst>
              <a:path w="3999909" h="7590">
                <a:moveTo>
                  <a:pt x="43180" y="0"/>
                </a:moveTo>
                <a:lnTo>
                  <a:pt x="3956729" y="0"/>
                </a:lnTo>
                <a:lnTo>
                  <a:pt x="3965732" y="949"/>
                </a:lnTo>
                <a:lnTo>
                  <a:pt x="3969389" y="1898"/>
                </a:lnTo>
                <a:lnTo>
                  <a:pt x="3972147" y="2846"/>
                </a:lnTo>
                <a:lnTo>
                  <a:pt x="3974431" y="3795"/>
                </a:lnTo>
                <a:lnTo>
                  <a:pt x="3976406" y="4744"/>
                </a:lnTo>
                <a:lnTo>
                  <a:pt x="3978159" y="5693"/>
                </a:lnTo>
                <a:lnTo>
                  <a:pt x="3979739" y="6641"/>
                </a:lnTo>
                <a:lnTo>
                  <a:pt x="3981181" y="7590"/>
                </a:lnTo>
                <a:lnTo>
                  <a:pt x="18728" y="7590"/>
                </a:lnTo>
                <a:lnTo>
                  <a:pt x="20170" y="6641"/>
                </a:lnTo>
                <a:lnTo>
                  <a:pt x="21751" y="5693"/>
                </a:lnTo>
                <a:lnTo>
                  <a:pt x="23503" y="4744"/>
                </a:lnTo>
                <a:lnTo>
                  <a:pt x="25478" y="3795"/>
                </a:lnTo>
                <a:lnTo>
                  <a:pt x="27762" y="2846"/>
                </a:lnTo>
                <a:lnTo>
                  <a:pt x="30520" y="1898"/>
                </a:lnTo>
                <a:lnTo>
                  <a:pt x="34178" y="949"/>
                </a:lnTo>
                <a:close/>
              </a:path>
            </a:pathLst>
          </a:custGeom>
          <a:gradFill rotWithShape="1">
            <a:gsLst>
              <a:gs pos="0">
                <a:srgbClr val="E63946">
                  <a:alpha val="6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8115305" y="2550614"/>
            <a:ext cx="571500" cy="571500"/>
          </a:xfrm>
          <a:custGeom>
            <a:avLst/>
            <a:gdLst/>
            <a:ahLst/>
            <a:cxnLst/>
            <a:rect l="l" t="t" r="r" b="b"/>
            <a:pathLst>
              <a:path w="571500" h="571500">
                <a:moveTo>
                  <a:pt x="0" y="0"/>
                </a:moveTo>
                <a:lnTo>
                  <a:pt x="571500" y="0"/>
                </a:lnTo>
                <a:lnTo>
                  <a:pt x="571500" y="528320"/>
                </a:lnTo>
                <a:lnTo>
                  <a:pt x="571500" y="528320"/>
                </a:lnTo>
                <a:lnTo>
                  <a:pt x="570670" y="536744"/>
                </a:lnTo>
                <a:lnTo>
                  <a:pt x="568213" y="544844"/>
                </a:lnTo>
                <a:lnTo>
                  <a:pt x="564223" y="552310"/>
                </a:lnTo>
                <a:lnTo>
                  <a:pt x="558853" y="558853"/>
                </a:lnTo>
                <a:lnTo>
                  <a:pt x="552310" y="564223"/>
                </a:lnTo>
                <a:lnTo>
                  <a:pt x="544844" y="568213"/>
                </a:lnTo>
                <a:lnTo>
                  <a:pt x="536744" y="570670"/>
                </a:lnTo>
                <a:lnTo>
                  <a:pt x="528320" y="571500"/>
                </a:lnTo>
                <a:lnTo>
                  <a:pt x="0" y="571500"/>
                </a:lnTo>
                <a:close/>
              </a:path>
            </a:pathLst>
          </a:custGeom>
          <a:gradFill rotWithShape="1">
            <a:gsLst>
              <a:gs pos="0">
                <a:srgbClr val="E63946">
                  <a:alpha val="6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r="100000" b="10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543520" y="3294162"/>
            <a:ext cx="3999909" cy="7590"/>
          </a:xfrm>
          <a:custGeom>
            <a:avLst/>
            <a:gdLst/>
            <a:ahLst/>
            <a:cxnLst/>
            <a:rect l="l" t="t" r="r" b="b"/>
            <a:pathLst>
              <a:path w="3999909" h="7590">
                <a:moveTo>
                  <a:pt x="43180" y="0"/>
                </a:moveTo>
                <a:lnTo>
                  <a:pt x="3956729" y="0"/>
                </a:lnTo>
                <a:lnTo>
                  <a:pt x="3965732" y="949"/>
                </a:lnTo>
                <a:lnTo>
                  <a:pt x="3969389" y="1898"/>
                </a:lnTo>
                <a:lnTo>
                  <a:pt x="3972147" y="2846"/>
                </a:lnTo>
                <a:lnTo>
                  <a:pt x="3974431" y="3795"/>
                </a:lnTo>
                <a:lnTo>
                  <a:pt x="3976406" y="4744"/>
                </a:lnTo>
                <a:lnTo>
                  <a:pt x="3978159" y="5693"/>
                </a:lnTo>
                <a:lnTo>
                  <a:pt x="3979739" y="6641"/>
                </a:lnTo>
                <a:lnTo>
                  <a:pt x="3981181" y="7590"/>
                </a:lnTo>
                <a:lnTo>
                  <a:pt x="18728" y="7590"/>
                </a:lnTo>
                <a:lnTo>
                  <a:pt x="20170" y="6641"/>
                </a:lnTo>
                <a:lnTo>
                  <a:pt x="21751" y="5693"/>
                </a:lnTo>
                <a:lnTo>
                  <a:pt x="23503" y="4744"/>
                </a:lnTo>
                <a:lnTo>
                  <a:pt x="25478" y="3795"/>
                </a:lnTo>
                <a:lnTo>
                  <a:pt x="27762" y="2846"/>
                </a:lnTo>
                <a:lnTo>
                  <a:pt x="30520" y="1898"/>
                </a:lnTo>
                <a:lnTo>
                  <a:pt x="34178" y="949"/>
                </a:lnTo>
                <a:close/>
              </a:path>
            </a:pathLst>
          </a:custGeom>
          <a:gradFill rotWithShape="1">
            <a:gsLst>
              <a:gs pos="0">
                <a:srgbClr val="E63946">
                  <a:alpha val="6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3971930" y="4286248"/>
            <a:ext cx="571500" cy="571500"/>
          </a:xfrm>
          <a:custGeom>
            <a:avLst/>
            <a:gdLst/>
            <a:ahLst/>
            <a:cxnLst/>
            <a:rect l="l" t="t" r="r" b="b"/>
            <a:pathLst>
              <a:path w="571500" h="571500">
                <a:moveTo>
                  <a:pt x="0" y="0"/>
                </a:moveTo>
                <a:lnTo>
                  <a:pt x="571500" y="0"/>
                </a:lnTo>
                <a:lnTo>
                  <a:pt x="571500" y="528320"/>
                </a:lnTo>
                <a:lnTo>
                  <a:pt x="571500" y="528320"/>
                </a:lnTo>
                <a:lnTo>
                  <a:pt x="570670" y="536744"/>
                </a:lnTo>
                <a:lnTo>
                  <a:pt x="568213" y="544844"/>
                </a:lnTo>
                <a:lnTo>
                  <a:pt x="564223" y="552310"/>
                </a:lnTo>
                <a:lnTo>
                  <a:pt x="558853" y="558853"/>
                </a:lnTo>
                <a:lnTo>
                  <a:pt x="552310" y="564223"/>
                </a:lnTo>
                <a:lnTo>
                  <a:pt x="544844" y="568213"/>
                </a:lnTo>
                <a:lnTo>
                  <a:pt x="536744" y="570670"/>
                </a:lnTo>
                <a:lnTo>
                  <a:pt x="528320" y="571500"/>
                </a:lnTo>
                <a:lnTo>
                  <a:pt x="0" y="571500"/>
                </a:lnTo>
                <a:close/>
              </a:path>
            </a:pathLst>
          </a:custGeom>
          <a:gradFill rotWithShape="1">
            <a:gsLst>
              <a:gs pos="0">
                <a:srgbClr val="E63946">
                  <a:alpha val="6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r="100000" b="10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4686895" y="3294162"/>
            <a:ext cx="3999909" cy="7590"/>
          </a:xfrm>
          <a:custGeom>
            <a:avLst/>
            <a:gdLst/>
            <a:ahLst/>
            <a:cxnLst/>
            <a:rect l="l" t="t" r="r" b="b"/>
            <a:pathLst>
              <a:path w="3999909" h="7590">
                <a:moveTo>
                  <a:pt x="43180" y="0"/>
                </a:moveTo>
                <a:lnTo>
                  <a:pt x="3956729" y="0"/>
                </a:lnTo>
                <a:lnTo>
                  <a:pt x="3965732" y="949"/>
                </a:lnTo>
                <a:lnTo>
                  <a:pt x="3969389" y="1898"/>
                </a:lnTo>
                <a:lnTo>
                  <a:pt x="3972147" y="2846"/>
                </a:lnTo>
                <a:lnTo>
                  <a:pt x="3974431" y="3795"/>
                </a:lnTo>
                <a:lnTo>
                  <a:pt x="3976406" y="4744"/>
                </a:lnTo>
                <a:lnTo>
                  <a:pt x="3978159" y="5693"/>
                </a:lnTo>
                <a:lnTo>
                  <a:pt x="3979739" y="6641"/>
                </a:lnTo>
                <a:lnTo>
                  <a:pt x="3981181" y="7590"/>
                </a:lnTo>
                <a:lnTo>
                  <a:pt x="18728" y="7590"/>
                </a:lnTo>
                <a:lnTo>
                  <a:pt x="20170" y="6641"/>
                </a:lnTo>
                <a:lnTo>
                  <a:pt x="21751" y="5693"/>
                </a:lnTo>
                <a:lnTo>
                  <a:pt x="23503" y="4744"/>
                </a:lnTo>
                <a:lnTo>
                  <a:pt x="25478" y="3795"/>
                </a:lnTo>
                <a:lnTo>
                  <a:pt x="27762" y="2846"/>
                </a:lnTo>
                <a:lnTo>
                  <a:pt x="30520" y="1898"/>
                </a:lnTo>
                <a:lnTo>
                  <a:pt x="34178" y="949"/>
                </a:lnTo>
                <a:close/>
              </a:path>
            </a:pathLst>
          </a:custGeom>
          <a:gradFill rotWithShape="1">
            <a:gsLst>
              <a:gs pos="0">
                <a:srgbClr val="E63946">
                  <a:alpha val="6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8115305" y="4286248"/>
            <a:ext cx="571500" cy="571500"/>
          </a:xfrm>
          <a:custGeom>
            <a:avLst/>
            <a:gdLst/>
            <a:ahLst/>
            <a:cxnLst/>
            <a:rect l="l" t="t" r="r" b="b"/>
            <a:pathLst>
              <a:path w="571500" h="571500">
                <a:moveTo>
                  <a:pt x="0" y="0"/>
                </a:moveTo>
                <a:lnTo>
                  <a:pt x="571500" y="0"/>
                </a:lnTo>
                <a:lnTo>
                  <a:pt x="571500" y="528320"/>
                </a:lnTo>
                <a:lnTo>
                  <a:pt x="571500" y="528320"/>
                </a:lnTo>
                <a:lnTo>
                  <a:pt x="570670" y="536744"/>
                </a:lnTo>
                <a:lnTo>
                  <a:pt x="568213" y="544844"/>
                </a:lnTo>
                <a:lnTo>
                  <a:pt x="564223" y="552310"/>
                </a:lnTo>
                <a:lnTo>
                  <a:pt x="558853" y="558853"/>
                </a:lnTo>
                <a:lnTo>
                  <a:pt x="552310" y="564223"/>
                </a:lnTo>
                <a:lnTo>
                  <a:pt x="544844" y="568213"/>
                </a:lnTo>
                <a:lnTo>
                  <a:pt x="536744" y="570670"/>
                </a:lnTo>
                <a:lnTo>
                  <a:pt x="528320" y="571500"/>
                </a:lnTo>
                <a:lnTo>
                  <a:pt x="0" y="571500"/>
                </a:lnTo>
                <a:close/>
              </a:path>
            </a:pathLst>
          </a:custGeom>
          <a:gradFill rotWithShape="1">
            <a:gsLst>
              <a:gs pos="0">
                <a:srgbClr val="E63946">
                  <a:alpha val="6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r="100000" b="10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0" y="0"/>
            <a:ext cx="43160" cy="5143500"/>
          </a:xfrm>
          <a:prstGeom prst="rect">
            <a:avLst/>
          </a:prstGeom>
          <a:gradFill rotWithShape="1">
            <a:gsLst>
              <a:gs pos="0">
                <a:srgbClr val="E63946"/>
              </a:gs>
              <a:gs pos="100000">
                <a:srgbClr val="E63946">
                  <a:alpha val="2000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543520" y="390823"/>
            <a:ext cx="43160" cy="43160"/>
          </a:xfrm>
          <a:prstGeom prst="ellipse">
            <a:avLst/>
          </a:prstGeom>
          <a:solidFill>
            <a:srgbClr val="E6394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543520" y="552896"/>
            <a:ext cx="8713309" cy="312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61"/>
              </a:lnSpc>
              <a:spcAft>
                <a:spcPts val="680"/>
              </a:spcAft>
              <a:buNone/>
            </a:pPr>
            <a:r>
              <a:rPr lang="en-US" sz="2140" kern="0" spc="-21" dirty="0">
                <a:solidFill>
                  <a:srgbClr val="F0F4F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The Numbers </a:t>
            </a:r>
            <a:r>
              <a:rPr lang="en-US" sz="2140" b="1" kern="0" spc="-21" dirty="0">
                <a:solidFill>
                  <a:srgbClr val="F0F4F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Don't Lie</a:t>
            </a:r>
            <a:r>
              <a:rPr lang="en-US" sz="2140" kern="0" spc="-21" dirty="0">
                <a:solidFill>
                  <a:srgbClr val="F0F4F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 — Texas on the Road</a:t>
            </a:r>
            <a:endParaRPr lang="en-US" sz="2140" dirty="0"/>
          </a:p>
        </p:txBody>
      </p:sp>
      <p:sp>
        <p:nvSpPr>
          <p:cNvPr id="16" name="Text 14"/>
          <p:cNvSpPr/>
          <p:nvPr/>
        </p:nvSpPr>
        <p:spPr>
          <a:xfrm>
            <a:off x="543520" y="951607"/>
            <a:ext cx="5858470" cy="4154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Texas leads the nation in commercial truck crashes.</a:t>
            </a:r>
            <a:endParaRPr lang="en-US" sz="960" dirty="0"/>
          </a:p>
          <a:p>
            <a:pPr marL="0" indent="0" algn="l">
              <a:buNone/>
            </a:pPr>
            <a:r>
              <a:rPr lang="en-US" sz="9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   Every statistic here represents a real life — many of which could have been saved.</a:t>
            </a:r>
            <a:endParaRPr lang="en-US" sz="960" dirty="0"/>
          </a:p>
        </p:txBody>
      </p:sp>
      <p:sp>
        <p:nvSpPr>
          <p:cNvPr id="17" name="Text 15"/>
          <p:cNvSpPr/>
          <p:nvPr/>
        </p:nvSpPr>
        <p:spPr>
          <a:xfrm>
            <a:off x="543520" y="951607"/>
            <a:ext cx="19050" cy="377726"/>
          </a:xfrm>
          <a:prstGeom prst="rect">
            <a:avLst/>
          </a:prstGeom>
          <a:solidFill>
            <a:srgbClr val="E63946">
              <a:alpha val="45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543520" y="1529953"/>
            <a:ext cx="3999905" cy="1592163"/>
          </a:xfrm>
          <a:prstGeom prst="roundRect">
            <a:avLst>
              <a:gd name="adj" fmla="val 2712"/>
            </a:avLst>
          </a:prstGeom>
          <a:solidFill>
            <a:srgbClr val="1B2A3B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543520" y="1529953"/>
            <a:ext cx="3999905" cy="28575"/>
          </a:xfrm>
          <a:custGeom>
            <a:avLst/>
            <a:gdLst/>
            <a:ahLst/>
            <a:cxnLst/>
            <a:rect l="l" t="t" r="r" b="b"/>
            <a:pathLst>
              <a:path w="3999905" h="28575">
                <a:moveTo>
                  <a:pt x="43180" y="0"/>
                </a:moveTo>
                <a:lnTo>
                  <a:pt x="25984" y="3572"/>
                </a:lnTo>
                <a:lnTo>
                  <a:pt x="19391" y="7144"/>
                </a:lnTo>
                <a:lnTo>
                  <a:pt x="14709" y="10716"/>
                </a:lnTo>
                <a:lnTo>
                  <a:pt x="11090" y="14288"/>
                </a:lnTo>
                <a:lnTo>
                  <a:pt x="8203" y="17859"/>
                </a:lnTo>
                <a:lnTo>
                  <a:pt x="5877" y="21431"/>
                </a:lnTo>
                <a:lnTo>
                  <a:pt x="4012" y="25003"/>
                </a:lnTo>
                <a:lnTo>
                  <a:pt x="2545" y="28575"/>
                </a:lnTo>
                <a:lnTo>
                  <a:pt x="3997360" y="28575"/>
                </a:lnTo>
                <a:lnTo>
                  <a:pt x="3995892" y="25003"/>
                </a:lnTo>
                <a:lnTo>
                  <a:pt x="3994028" y="21431"/>
                </a:lnTo>
                <a:lnTo>
                  <a:pt x="3991702" y="17859"/>
                </a:lnTo>
                <a:lnTo>
                  <a:pt x="3988814" y="14288"/>
                </a:lnTo>
                <a:lnTo>
                  <a:pt x="3985195" y="10716"/>
                </a:lnTo>
                <a:lnTo>
                  <a:pt x="3980513" y="7144"/>
                </a:lnTo>
                <a:lnTo>
                  <a:pt x="3973921" y="3572"/>
                </a:lnTo>
                <a:lnTo>
                  <a:pt x="3956725" y="0"/>
                </a:lnTo>
                <a:close/>
              </a:path>
            </a:pathLst>
          </a:custGeom>
          <a:solidFill>
            <a:srgbClr val="E6394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772120" y="1759148"/>
            <a:ext cx="1283598" cy="514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050"/>
              </a:lnSpc>
              <a:buNone/>
            </a:pPr>
            <a:r>
              <a:rPr lang="en-US" sz="4050" b="1" kern="0" spc="-122" dirty="0">
                <a:solidFill>
                  <a:srgbClr val="E63946"/>
                </a:solidFill>
                <a:effectLst>
                  <a:glow rad="714375">
                    <a:srgbClr val="E63946">
                      <a:alpha val="7500"/>
                    </a:srgbClr>
                  </a:glo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1 in 7</a:t>
            </a:r>
            <a:endParaRPr lang="en-US" sz="4050" dirty="0"/>
          </a:p>
        </p:txBody>
      </p:sp>
      <p:pic>
        <p:nvPicPr>
          <p:cNvPr id="21" name="Image 0" descr="preencoded.png"/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35772" y="1802309"/>
            <a:ext cx="279053" cy="279053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772120" y="2561183"/>
            <a:ext cx="228600" cy="13841"/>
          </a:xfrm>
          <a:prstGeom prst="roundRect">
            <a:avLst>
              <a:gd name="adj" fmla="val 100932"/>
            </a:avLst>
          </a:prstGeom>
          <a:solidFill>
            <a:srgbClr val="E63946">
              <a:alpha val="4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3" name="Text 20"/>
          <p:cNvSpPr/>
          <p:nvPr/>
        </p:nvSpPr>
        <p:spPr>
          <a:xfrm>
            <a:off x="772120" y="2632174"/>
            <a:ext cx="3896975" cy="1541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15"/>
              </a:lnSpc>
              <a:buNone/>
            </a:pPr>
            <a:r>
              <a:rPr lang="en-US" sz="900" b="1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CMV crashes in the U.S. occur in Texas</a:t>
            </a:r>
            <a:endParaRPr lang="en-US" sz="900" dirty="0"/>
          </a:p>
        </p:txBody>
      </p:sp>
      <p:sp>
        <p:nvSpPr>
          <p:cNvPr id="24" name="Text 21"/>
          <p:cNvSpPr/>
          <p:nvPr/>
        </p:nvSpPr>
        <p:spPr>
          <a:xfrm>
            <a:off x="772120" y="2815530"/>
            <a:ext cx="3896975" cy="1351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64"/>
              </a:lnSpc>
              <a:buNone/>
            </a:pPr>
            <a:r>
              <a:rPr lang="en-US" sz="7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than any other state — by a wide margin</a:t>
            </a:r>
            <a:endParaRPr lang="en-US" sz="760" dirty="0"/>
          </a:p>
        </p:txBody>
      </p:sp>
      <p:sp>
        <p:nvSpPr>
          <p:cNvPr id="25" name="Text 22"/>
          <p:cNvSpPr/>
          <p:nvPr/>
        </p:nvSpPr>
        <p:spPr>
          <a:xfrm>
            <a:off x="4686895" y="1529953"/>
            <a:ext cx="3999905" cy="1592163"/>
          </a:xfrm>
          <a:prstGeom prst="roundRect">
            <a:avLst>
              <a:gd name="adj" fmla="val 2712"/>
            </a:avLst>
          </a:prstGeom>
          <a:solidFill>
            <a:srgbClr val="1B2A3B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6" name="Text 23"/>
          <p:cNvSpPr/>
          <p:nvPr/>
        </p:nvSpPr>
        <p:spPr>
          <a:xfrm>
            <a:off x="4686895" y="1529953"/>
            <a:ext cx="3999905" cy="28575"/>
          </a:xfrm>
          <a:custGeom>
            <a:avLst/>
            <a:gdLst/>
            <a:ahLst/>
            <a:cxnLst/>
            <a:rect l="l" t="t" r="r" b="b"/>
            <a:pathLst>
              <a:path w="3999905" h="28575">
                <a:moveTo>
                  <a:pt x="43180" y="0"/>
                </a:moveTo>
                <a:lnTo>
                  <a:pt x="25984" y="3572"/>
                </a:lnTo>
                <a:lnTo>
                  <a:pt x="19391" y="7144"/>
                </a:lnTo>
                <a:lnTo>
                  <a:pt x="14709" y="10716"/>
                </a:lnTo>
                <a:lnTo>
                  <a:pt x="11090" y="14288"/>
                </a:lnTo>
                <a:lnTo>
                  <a:pt x="8203" y="17859"/>
                </a:lnTo>
                <a:lnTo>
                  <a:pt x="5877" y="21431"/>
                </a:lnTo>
                <a:lnTo>
                  <a:pt x="4012" y="25003"/>
                </a:lnTo>
                <a:lnTo>
                  <a:pt x="2545" y="28575"/>
                </a:lnTo>
                <a:lnTo>
                  <a:pt x="3997360" y="28575"/>
                </a:lnTo>
                <a:lnTo>
                  <a:pt x="3995892" y="25003"/>
                </a:lnTo>
                <a:lnTo>
                  <a:pt x="3994028" y="21431"/>
                </a:lnTo>
                <a:lnTo>
                  <a:pt x="3991702" y="17859"/>
                </a:lnTo>
                <a:lnTo>
                  <a:pt x="3988814" y="14288"/>
                </a:lnTo>
                <a:lnTo>
                  <a:pt x="3985195" y="10716"/>
                </a:lnTo>
                <a:lnTo>
                  <a:pt x="3980513" y="7144"/>
                </a:lnTo>
                <a:lnTo>
                  <a:pt x="3973921" y="3572"/>
                </a:lnTo>
                <a:lnTo>
                  <a:pt x="3956725" y="0"/>
                </a:lnTo>
                <a:close/>
              </a:path>
            </a:pathLst>
          </a:custGeom>
          <a:solidFill>
            <a:srgbClr val="E6394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7" name="Text 24"/>
          <p:cNvSpPr/>
          <p:nvPr/>
        </p:nvSpPr>
        <p:spPr>
          <a:xfrm>
            <a:off x="4915495" y="1759148"/>
            <a:ext cx="1032473" cy="514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050"/>
              </a:lnSpc>
              <a:buNone/>
            </a:pPr>
            <a:r>
              <a:rPr lang="en-US" sz="4050" b="1" kern="0" spc="-122" dirty="0">
                <a:solidFill>
                  <a:srgbClr val="E63946"/>
                </a:solidFill>
                <a:effectLst>
                  <a:glow rad="714375">
                    <a:srgbClr val="E63946">
                      <a:alpha val="7500"/>
                    </a:srgbClr>
                  </a:glo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40%</a:t>
            </a:r>
            <a:endParaRPr lang="en-US" sz="4050" dirty="0"/>
          </a:p>
        </p:txBody>
      </p:sp>
      <p:pic>
        <p:nvPicPr>
          <p:cNvPr id="28" name="Image 1" descr="preencoded.png"/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79147" y="1802309"/>
            <a:ext cx="279053" cy="279053"/>
          </a:xfrm>
          <a:prstGeom prst="rect">
            <a:avLst/>
          </a:prstGeom>
        </p:spPr>
      </p:pic>
      <p:sp>
        <p:nvSpPr>
          <p:cNvPr id="29" name="Text 25"/>
          <p:cNvSpPr/>
          <p:nvPr/>
        </p:nvSpPr>
        <p:spPr>
          <a:xfrm>
            <a:off x="4915495" y="2561183"/>
            <a:ext cx="228600" cy="13841"/>
          </a:xfrm>
          <a:prstGeom prst="roundRect">
            <a:avLst>
              <a:gd name="adj" fmla="val 100932"/>
            </a:avLst>
          </a:prstGeom>
          <a:solidFill>
            <a:srgbClr val="E63946">
              <a:alpha val="4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0" name="Text 26"/>
          <p:cNvSpPr/>
          <p:nvPr/>
        </p:nvSpPr>
        <p:spPr>
          <a:xfrm>
            <a:off x="4915495" y="2632174"/>
            <a:ext cx="3896975" cy="1541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15"/>
              </a:lnSpc>
              <a:buNone/>
            </a:pPr>
            <a:r>
              <a:rPr lang="en-US" sz="900" b="1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CMV fatally injured drivers were unbelted</a:t>
            </a:r>
            <a:endParaRPr lang="en-US" sz="900" dirty="0"/>
          </a:p>
        </p:txBody>
      </p:sp>
      <p:sp>
        <p:nvSpPr>
          <p:cNvPr id="31" name="Text 27"/>
          <p:cNvSpPr/>
          <p:nvPr/>
        </p:nvSpPr>
        <p:spPr>
          <a:xfrm>
            <a:off x="4915495" y="2815530"/>
            <a:ext cx="3896975" cy="1351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64"/>
              </a:lnSpc>
              <a:buNone/>
            </a:pPr>
            <a:r>
              <a:rPr lang="en-US" sz="7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preventable cause in nearly half of all fatal CMV crashes</a:t>
            </a:r>
            <a:endParaRPr lang="en-US" sz="760" dirty="0"/>
          </a:p>
        </p:txBody>
      </p:sp>
      <p:sp>
        <p:nvSpPr>
          <p:cNvPr id="32" name="Text 28"/>
          <p:cNvSpPr/>
          <p:nvPr/>
        </p:nvSpPr>
        <p:spPr>
          <a:xfrm>
            <a:off x="543520" y="3265587"/>
            <a:ext cx="3999905" cy="1592163"/>
          </a:xfrm>
          <a:prstGeom prst="roundRect">
            <a:avLst>
              <a:gd name="adj" fmla="val 2712"/>
            </a:avLst>
          </a:prstGeom>
          <a:solidFill>
            <a:srgbClr val="1B2A3B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3" name="Text 29"/>
          <p:cNvSpPr/>
          <p:nvPr/>
        </p:nvSpPr>
        <p:spPr>
          <a:xfrm>
            <a:off x="543520" y="3265587"/>
            <a:ext cx="3999905" cy="28575"/>
          </a:xfrm>
          <a:custGeom>
            <a:avLst/>
            <a:gdLst/>
            <a:ahLst/>
            <a:cxnLst/>
            <a:rect l="l" t="t" r="r" b="b"/>
            <a:pathLst>
              <a:path w="3999905" h="28575">
                <a:moveTo>
                  <a:pt x="43180" y="0"/>
                </a:moveTo>
                <a:lnTo>
                  <a:pt x="25984" y="3572"/>
                </a:lnTo>
                <a:lnTo>
                  <a:pt x="19391" y="7144"/>
                </a:lnTo>
                <a:lnTo>
                  <a:pt x="14709" y="10716"/>
                </a:lnTo>
                <a:lnTo>
                  <a:pt x="11090" y="14288"/>
                </a:lnTo>
                <a:lnTo>
                  <a:pt x="8203" y="17859"/>
                </a:lnTo>
                <a:lnTo>
                  <a:pt x="5877" y="21431"/>
                </a:lnTo>
                <a:lnTo>
                  <a:pt x="4012" y="25003"/>
                </a:lnTo>
                <a:lnTo>
                  <a:pt x="2545" y="28575"/>
                </a:lnTo>
                <a:lnTo>
                  <a:pt x="3997360" y="28575"/>
                </a:lnTo>
                <a:lnTo>
                  <a:pt x="3995892" y="25003"/>
                </a:lnTo>
                <a:lnTo>
                  <a:pt x="3994028" y="21431"/>
                </a:lnTo>
                <a:lnTo>
                  <a:pt x="3991702" y="17859"/>
                </a:lnTo>
                <a:lnTo>
                  <a:pt x="3988814" y="14288"/>
                </a:lnTo>
                <a:lnTo>
                  <a:pt x="3985195" y="10716"/>
                </a:lnTo>
                <a:lnTo>
                  <a:pt x="3980513" y="7144"/>
                </a:lnTo>
                <a:lnTo>
                  <a:pt x="3973921" y="3572"/>
                </a:lnTo>
                <a:lnTo>
                  <a:pt x="3956725" y="0"/>
                </a:lnTo>
                <a:close/>
              </a:path>
            </a:pathLst>
          </a:custGeom>
          <a:solidFill>
            <a:srgbClr val="E6394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4" name="Text 30"/>
          <p:cNvSpPr/>
          <p:nvPr/>
        </p:nvSpPr>
        <p:spPr>
          <a:xfrm>
            <a:off x="772120" y="3494782"/>
            <a:ext cx="568352" cy="514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050"/>
              </a:lnSpc>
              <a:buNone/>
            </a:pPr>
            <a:r>
              <a:rPr lang="en-US" sz="4050" b="1" kern="0" spc="-122" dirty="0">
                <a:solidFill>
                  <a:srgbClr val="E63946"/>
                </a:solidFill>
                <a:effectLst>
                  <a:glow rad="714375">
                    <a:srgbClr val="E63946">
                      <a:alpha val="7500"/>
                    </a:srgbClr>
                  </a:glo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#1</a:t>
            </a:r>
            <a:endParaRPr lang="en-US" sz="4050" dirty="0"/>
          </a:p>
        </p:txBody>
      </p:sp>
      <p:pic>
        <p:nvPicPr>
          <p:cNvPr id="35" name="Image 2" descr="preencoded.png"/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035772" y="3537942"/>
            <a:ext cx="279053" cy="279053"/>
          </a:xfrm>
          <a:prstGeom prst="rect">
            <a:avLst/>
          </a:prstGeom>
        </p:spPr>
      </p:pic>
      <p:sp>
        <p:nvSpPr>
          <p:cNvPr id="36" name="Text 31"/>
          <p:cNvSpPr/>
          <p:nvPr/>
        </p:nvSpPr>
        <p:spPr>
          <a:xfrm>
            <a:off x="772120" y="4296817"/>
            <a:ext cx="228600" cy="13841"/>
          </a:xfrm>
          <a:prstGeom prst="roundRect">
            <a:avLst>
              <a:gd name="adj" fmla="val 100932"/>
            </a:avLst>
          </a:prstGeom>
          <a:solidFill>
            <a:srgbClr val="E63946">
              <a:alpha val="4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7" name="Text 32"/>
          <p:cNvSpPr/>
          <p:nvPr/>
        </p:nvSpPr>
        <p:spPr>
          <a:xfrm>
            <a:off x="772120" y="4367808"/>
            <a:ext cx="3896975" cy="1541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15"/>
              </a:lnSpc>
              <a:buNone/>
            </a:pPr>
            <a:r>
              <a:rPr lang="en-US" sz="900" b="1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Texas ranks first in the nation for CMV crash fatalities</a:t>
            </a:r>
            <a:endParaRPr lang="en-US" sz="900" dirty="0"/>
          </a:p>
        </p:txBody>
      </p:sp>
      <p:sp>
        <p:nvSpPr>
          <p:cNvPr id="38" name="Text 33"/>
          <p:cNvSpPr/>
          <p:nvPr/>
        </p:nvSpPr>
        <p:spPr>
          <a:xfrm>
            <a:off x="772120" y="4551164"/>
            <a:ext cx="3896975" cy="1351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64"/>
              </a:lnSpc>
              <a:buNone/>
            </a:pPr>
            <a:r>
              <a:rPr lang="en-US" sz="7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a distinction no state wants — and it demands action</a:t>
            </a:r>
            <a:endParaRPr lang="en-US" sz="760" dirty="0"/>
          </a:p>
        </p:txBody>
      </p:sp>
      <p:sp>
        <p:nvSpPr>
          <p:cNvPr id="39" name="Text 34"/>
          <p:cNvSpPr/>
          <p:nvPr/>
        </p:nvSpPr>
        <p:spPr>
          <a:xfrm>
            <a:off x="4686895" y="3265587"/>
            <a:ext cx="3999905" cy="1592163"/>
          </a:xfrm>
          <a:prstGeom prst="roundRect">
            <a:avLst>
              <a:gd name="adj" fmla="val 2712"/>
            </a:avLst>
          </a:prstGeom>
          <a:solidFill>
            <a:srgbClr val="1B2A3B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0" name="Text 35"/>
          <p:cNvSpPr/>
          <p:nvPr/>
        </p:nvSpPr>
        <p:spPr>
          <a:xfrm>
            <a:off x="4686895" y="3265587"/>
            <a:ext cx="3999905" cy="28575"/>
          </a:xfrm>
          <a:custGeom>
            <a:avLst/>
            <a:gdLst/>
            <a:ahLst/>
            <a:cxnLst/>
            <a:rect l="l" t="t" r="r" b="b"/>
            <a:pathLst>
              <a:path w="3999905" h="28575">
                <a:moveTo>
                  <a:pt x="43180" y="0"/>
                </a:moveTo>
                <a:lnTo>
                  <a:pt x="25984" y="3572"/>
                </a:lnTo>
                <a:lnTo>
                  <a:pt x="19391" y="7144"/>
                </a:lnTo>
                <a:lnTo>
                  <a:pt x="14709" y="10716"/>
                </a:lnTo>
                <a:lnTo>
                  <a:pt x="11090" y="14288"/>
                </a:lnTo>
                <a:lnTo>
                  <a:pt x="8203" y="17859"/>
                </a:lnTo>
                <a:lnTo>
                  <a:pt x="5877" y="21431"/>
                </a:lnTo>
                <a:lnTo>
                  <a:pt x="4012" y="25003"/>
                </a:lnTo>
                <a:lnTo>
                  <a:pt x="2545" y="28575"/>
                </a:lnTo>
                <a:lnTo>
                  <a:pt x="3997360" y="28575"/>
                </a:lnTo>
                <a:lnTo>
                  <a:pt x="3995892" y="25003"/>
                </a:lnTo>
                <a:lnTo>
                  <a:pt x="3994028" y="21431"/>
                </a:lnTo>
                <a:lnTo>
                  <a:pt x="3991702" y="17859"/>
                </a:lnTo>
                <a:lnTo>
                  <a:pt x="3988814" y="14288"/>
                </a:lnTo>
                <a:lnTo>
                  <a:pt x="3985195" y="10716"/>
                </a:lnTo>
                <a:lnTo>
                  <a:pt x="3980513" y="7144"/>
                </a:lnTo>
                <a:lnTo>
                  <a:pt x="3973921" y="3572"/>
                </a:lnTo>
                <a:lnTo>
                  <a:pt x="3956725" y="0"/>
                </a:lnTo>
                <a:close/>
              </a:path>
            </a:pathLst>
          </a:custGeom>
          <a:solidFill>
            <a:srgbClr val="E6394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1" name="Text 36"/>
          <p:cNvSpPr/>
          <p:nvPr/>
        </p:nvSpPr>
        <p:spPr>
          <a:xfrm>
            <a:off x="4915495" y="3494782"/>
            <a:ext cx="583354" cy="514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050"/>
              </a:lnSpc>
              <a:buNone/>
            </a:pPr>
            <a:r>
              <a:rPr lang="en-US" sz="4050" b="1" kern="0" spc="-122" dirty="0">
                <a:solidFill>
                  <a:srgbClr val="E63946"/>
                </a:solidFill>
                <a:effectLst>
                  <a:glow rad="714375">
                    <a:srgbClr val="E63946">
                      <a:alpha val="7500"/>
                    </a:srgbClr>
                  </a:glo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3×</a:t>
            </a:r>
            <a:endParaRPr lang="en-US" sz="4050" dirty="0"/>
          </a:p>
        </p:txBody>
      </p:sp>
      <p:pic>
        <p:nvPicPr>
          <p:cNvPr id="42" name="Image 3" descr="preencoded.png"/>
          <p:cNvPicPr>
            <a:picLocks noChangeAspect="1"/>
          </p:cNvPicPr>
          <p:nvPr/>
        </p:nvPicPr>
        <p:blipFill>
          <a:blip r:embed="rId9">
            <a:alphaModFix amt="20000"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179147" y="3537942"/>
            <a:ext cx="279053" cy="279053"/>
          </a:xfrm>
          <a:prstGeom prst="rect">
            <a:avLst/>
          </a:prstGeom>
        </p:spPr>
      </p:pic>
      <p:sp>
        <p:nvSpPr>
          <p:cNvPr id="43" name="Text 37"/>
          <p:cNvSpPr/>
          <p:nvPr/>
        </p:nvSpPr>
        <p:spPr>
          <a:xfrm>
            <a:off x="4915495" y="4296817"/>
            <a:ext cx="228600" cy="13841"/>
          </a:xfrm>
          <a:prstGeom prst="roundRect">
            <a:avLst>
              <a:gd name="adj" fmla="val 100932"/>
            </a:avLst>
          </a:prstGeom>
          <a:solidFill>
            <a:srgbClr val="E63946">
              <a:alpha val="4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4" name="Text 38"/>
          <p:cNvSpPr/>
          <p:nvPr/>
        </p:nvSpPr>
        <p:spPr>
          <a:xfrm>
            <a:off x="4915495" y="4367808"/>
            <a:ext cx="3896975" cy="1541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15"/>
              </a:lnSpc>
              <a:buNone/>
            </a:pPr>
            <a:r>
              <a:rPr lang="en-US" sz="900" b="1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Unbelted CMV drivers are 3× more likely to die in a crash</a:t>
            </a:r>
            <a:endParaRPr lang="en-US" sz="900" dirty="0"/>
          </a:p>
        </p:txBody>
      </p:sp>
      <p:sp>
        <p:nvSpPr>
          <p:cNvPr id="45" name="Text 39"/>
          <p:cNvSpPr/>
          <p:nvPr/>
        </p:nvSpPr>
        <p:spPr>
          <a:xfrm>
            <a:off x="4915495" y="4551164"/>
            <a:ext cx="3896975" cy="1351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64"/>
              </a:lnSpc>
              <a:buNone/>
            </a:pPr>
            <a:r>
              <a:rPr lang="en-US" sz="7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seatbelt is the single most proven life-saving intervention</a:t>
            </a:r>
            <a:endParaRPr lang="en-US" sz="76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B2A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FFFFFF">
                  <a:alpha val="2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FFFFFF">
                  <a:alpha val="2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0" y="0"/>
            <a:ext cx="43160" cy="5143500"/>
          </a:xfrm>
          <a:prstGeom prst="rect">
            <a:avLst/>
          </a:prstGeom>
          <a:gradFill rotWithShape="1">
            <a:gsLst>
              <a:gs pos="0">
                <a:srgbClr val="E63946"/>
              </a:gs>
              <a:gs pos="100000">
                <a:srgbClr val="E63946">
                  <a:alpha val="3000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0" y="0"/>
            <a:ext cx="9144000" cy="257770"/>
          </a:xfrm>
          <a:prstGeom prst="rect">
            <a:avLst/>
          </a:prstGeom>
          <a:solidFill>
            <a:srgbClr val="E63946">
              <a:alpha val="12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0" y="248245"/>
            <a:ext cx="9144000" cy="9525"/>
          </a:xfrm>
          <a:prstGeom prst="rect">
            <a:avLst/>
          </a:prstGeom>
          <a:solidFill>
            <a:srgbClr val="E63946">
              <a:alpha val="3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500360" y="65038"/>
            <a:ext cx="1592744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620" b="1" dirty="0">
                <a:solidFill>
                  <a:srgbClr val="E639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CDL SAFETY TRAINING SERIES</a:t>
            </a:r>
            <a:endParaRPr lang="en-US" sz="620" dirty="0"/>
          </a:p>
        </p:txBody>
      </p:sp>
      <p:sp>
        <p:nvSpPr>
          <p:cNvPr id="8" name="Text 6"/>
          <p:cNvSpPr/>
          <p:nvPr/>
        </p:nvSpPr>
        <p:spPr>
          <a:xfrm>
            <a:off x="2034629" y="9823"/>
            <a:ext cx="43547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>
                    <a:alpha val="2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|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2160538" y="65038"/>
            <a:ext cx="1528242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62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TEXAS ROAD RISK ASSESSMENT</a:t>
            </a:r>
            <a:endParaRPr lang="en-US" sz="620" dirty="0"/>
          </a:p>
        </p:txBody>
      </p:sp>
      <p:sp>
        <p:nvSpPr>
          <p:cNvPr id="10" name="Text 8"/>
          <p:cNvSpPr/>
          <p:nvPr/>
        </p:nvSpPr>
        <p:spPr>
          <a:xfrm>
            <a:off x="519410" y="1245691"/>
            <a:ext cx="5799534" cy="7590"/>
          </a:xfrm>
          <a:custGeom>
            <a:avLst/>
            <a:gdLst/>
            <a:ahLst/>
            <a:cxnLst/>
            <a:rect l="l" t="t" r="r" b="b"/>
            <a:pathLst>
              <a:path w="5799534" h="7590">
                <a:moveTo>
                  <a:pt x="57150" y="0"/>
                </a:moveTo>
                <a:lnTo>
                  <a:pt x="5742384" y="0"/>
                </a:lnTo>
                <a:lnTo>
                  <a:pt x="5752755" y="949"/>
                </a:lnTo>
                <a:lnTo>
                  <a:pt x="5756989" y="1898"/>
                </a:lnTo>
                <a:lnTo>
                  <a:pt x="5760195" y="2846"/>
                </a:lnTo>
                <a:lnTo>
                  <a:pt x="5762863" y="3795"/>
                </a:lnTo>
                <a:lnTo>
                  <a:pt x="5765182" y="4744"/>
                </a:lnTo>
                <a:lnTo>
                  <a:pt x="5767249" y="5693"/>
                </a:lnTo>
                <a:lnTo>
                  <a:pt x="5769124" y="6641"/>
                </a:lnTo>
                <a:lnTo>
                  <a:pt x="5770844" y="7590"/>
                </a:lnTo>
                <a:lnTo>
                  <a:pt x="28690" y="7590"/>
                </a:lnTo>
                <a:lnTo>
                  <a:pt x="30410" y="6641"/>
                </a:lnTo>
                <a:lnTo>
                  <a:pt x="32285" y="5693"/>
                </a:lnTo>
                <a:lnTo>
                  <a:pt x="34353" y="4744"/>
                </a:lnTo>
                <a:lnTo>
                  <a:pt x="36671" y="3795"/>
                </a:lnTo>
                <a:lnTo>
                  <a:pt x="39339" y="2846"/>
                </a:lnTo>
                <a:lnTo>
                  <a:pt x="42546" y="1898"/>
                </a:lnTo>
                <a:lnTo>
                  <a:pt x="46780" y="949"/>
                </a:lnTo>
                <a:close/>
              </a:path>
            </a:pathLst>
          </a:custGeom>
          <a:gradFill rotWithShape="1">
            <a:gsLst>
              <a:gs pos="0">
                <a:srgbClr val="FFFFFF">
                  <a:alpha val="8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519410" y="1810792"/>
            <a:ext cx="5799534" cy="7590"/>
          </a:xfrm>
          <a:custGeom>
            <a:avLst/>
            <a:gdLst/>
            <a:ahLst/>
            <a:cxnLst/>
            <a:rect l="l" t="t" r="r" b="b"/>
            <a:pathLst>
              <a:path w="5799534" h="7590">
                <a:moveTo>
                  <a:pt x="57150" y="0"/>
                </a:moveTo>
                <a:lnTo>
                  <a:pt x="5742384" y="0"/>
                </a:lnTo>
                <a:lnTo>
                  <a:pt x="5752755" y="949"/>
                </a:lnTo>
                <a:lnTo>
                  <a:pt x="5756989" y="1898"/>
                </a:lnTo>
                <a:lnTo>
                  <a:pt x="5760195" y="2846"/>
                </a:lnTo>
                <a:lnTo>
                  <a:pt x="5762863" y="3795"/>
                </a:lnTo>
                <a:lnTo>
                  <a:pt x="5765182" y="4744"/>
                </a:lnTo>
                <a:lnTo>
                  <a:pt x="5767249" y="5693"/>
                </a:lnTo>
                <a:lnTo>
                  <a:pt x="5769124" y="6641"/>
                </a:lnTo>
                <a:lnTo>
                  <a:pt x="5770844" y="7590"/>
                </a:lnTo>
                <a:lnTo>
                  <a:pt x="28690" y="7590"/>
                </a:lnTo>
                <a:lnTo>
                  <a:pt x="30410" y="6641"/>
                </a:lnTo>
                <a:lnTo>
                  <a:pt x="32285" y="5693"/>
                </a:lnTo>
                <a:lnTo>
                  <a:pt x="34353" y="4744"/>
                </a:lnTo>
                <a:lnTo>
                  <a:pt x="36671" y="3795"/>
                </a:lnTo>
                <a:lnTo>
                  <a:pt x="39339" y="2846"/>
                </a:lnTo>
                <a:lnTo>
                  <a:pt x="42546" y="1898"/>
                </a:lnTo>
                <a:lnTo>
                  <a:pt x="46780" y="949"/>
                </a:lnTo>
                <a:close/>
              </a:path>
            </a:pathLst>
          </a:custGeom>
          <a:gradFill rotWithShape="1">
            <a:gsLst>
              <a:gs pos="0">
                <a:srgbClr val="FFFFFF">
                  <a:alpha val="8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519410" y="2432447"/>
            <a:ext cx="5799534" cy="7590"/>
          </a:xfrm>
          <a:custGeom>
            <a:avLst/>
            <a:gdLst/>
            <a:ahLst/>
            <a:cxnLst/>
            <a:rect l="l" t="t" r="r" b="b"/>
            <a:pathLst>
              <a:path w="5799534" h="7590">
                <a:moveTo>
                  <a:pt x="57150" y="0"/>
                </a:moveTo>
                <a:lnTo>
                  <a:pt x="5742384" y="0"/>
                </a:lnTo>
                <a:lnTo>
                  <a:pt x="5752755" y="949"/>
                </a:lnTo>
                <a:lnTo>
                  <a:pt x="5756989" y="1898"/>
                </a:lnTo>
                <a:lnTo>
                  <a:pt x="5760195" y="2846"/>
                </a:lnTo>
                <a:lnTo>
                  <a:pt x="5762863" y="3795"/>
                </a:lnTo>
                <a:lnTo>
                  <a:pt x="5765182" y="4744"/>
                </a:lnTo>
                <a:lnTo>
                  <a:pt x="5767249" y="5693"/>
                </a:lnTo>
                <a:lnTo>
                  <a:pt x="5769124" y="6641"/>
                </a:lnTo>
                <a:lnTo>
                  <a:pt x="5770844" y="7590"/>
                </a:lnTo>
                <a:lnTo>
                  <a:pt x="28690" y="7590"/>
                </a:lnTo>
                <a:lnTo>
                  <a:pt x="30410" y="6641"/>
                </a:lnTo>
                <a:lnTo>
                  <a:pt x="32285" y="5693"/>
                </a:lnTo>
                <a:lnTo>
                  <a:pt x="34353" y="4744"/>
                </a:lnTo>
                <a:lnTo>
                  <a:pt x="36671" y="3795"/>
                </a:lnTo>
                <a:lnTo>
                  <a:pt x="39339" y="2846"/>
                </a:lnTo>
                <a:lnTo>
                  <a:pt x="42546" y="1898"/>
                </a:lnTo>
                <a:lnTo>
                  <a:pt x="46780" y="949"/>
                </a:lnTo>
                <a:close/>
              </a:path>
            </a:pathLst>
          </a:custGeom>
          <a:gradFill rotWithShape="1">
            <a:gsLst>
              <a:gs pos="0">
                <a:srgbClr val="FFFFFF">
                  <a:alpha val="8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519410" y="2997547"/>
            <a:ext cx="5799534" cy="7590"/>
          </a:xfrm>
          <a:custGeom>
            <a:avLst/>
            <a:gdLst/>
            <a:ahLst/>
            <a:cxnLst/>
            <a:rect l="l" t="t" r="r" b="b"/>
            <a:pathLst>
              <a:path w="5799534" h="7590">
                <a:moveTo>
                  <a:pt x="57150" y="0"/>
                </a:moveTo>
                <a:lnTo>
                  <a:pt x="5742384" y="0"/>
                </a:lnTo>
                <a:lnTo>
                  <a:pt x="5752755" y="949"/>
                </a:lnTo>
                <a:lnTo>
                  <a:pt x="5756989" y="1898"/>
                </a:lnTo>
                <a:lnTo>
                  <a:pt x="5760195" y="2846"/>
                </a:lnTo>
                <a:lnTo>
                  <a:pt x="5762863" y="3795"/>
                </a:lnTo>
                <a:lnTo>
                  <a:pt x="5765182" y="4744"/>
                </a:lnTo>
                <a:lnTo>
                  <a:pt x="5767249" y="5693"/>
                </a:lnTo>
                <a:lnTo>
                  <a:pt x="5769124" y="6641"/>
                </a:lnTo>
                <a:lnTo>
                  <a:pt x="5770844" y="7590"/>
                </a:lnTo>
                <a:lnTo>
                  <a:pt x="28690" y="7590"/>
                </a:lnTo>
                <a:lnTo>
                  <a:pt x="30410" y="6641"/>
                </a:lnTo>
                <a:lnTo>
                  <a:pt x="32285" y="5693"/>
                </a:lnTo>
                <a:lnTo>
                  <a:pt x="34353" y="4744"/>
                </a:lnTo>
                <a:lnTo>
                  <a:pt x="36671" y="3795"/>
                </a:lnTo>
                <a:lnTo>
                  <a:pt x="39339" y="2846"/>
                </a:lnTo>
                <a:lnTo>
                  <a:pt x="42546" y="1898"/>
                </a:lnTo>
                <a:lnTo>
                  <a:pt x="46780" y="949"/>
                </a:lnTo>
                <a:close/>
              </a:path>
            </a:pathLst>
          </a:custGeom>
          <a:gradFill rotWithShape="1">
            <a:gsLst>
              <a:gs pos="0">
                <a:srgbClr val="FFFFFF">
                  <a:alpha val="8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4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7868" y="393957"/>
            <a:ext cx="132588" cy="132588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678954" y="401241"/>
            <a:ext cx="1256973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620" b="1" dirty="0">
                <a:solidFill>
                  <a:srgbClr val="E639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GROUND-LEVEL REALITY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500360" y="548432"/>
            <a:ext cx="5944672" cy="5181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43"/>
              </a:lnSpc>
              <a:buNone/>
            </a:pPr>
            <a:r>
              <a:rPr lang="en-US" sz="1690" dirty="0">
                <a:solidFill>
                  <a:srgbClr val="F0F4F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What Texas Roads Look Like</a:t>
            </a:r>
            <a:br/>
            <a:r>
              <a:rPr lang="en-US" sz="1690" dirty="0">
                <a:solidFill>
                  <a:srgbClr val="F0F4F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 </a:t>
            </a:r>
            <a:r>
              <a:rPr lang="en-US" sz="1690" b="1" dirty="0">
                <a:solidFill>
                  <a:srgbClr val="F0F4F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for CMV Drivers</a:t>
            </a:r>
            <a:endParaRPr lang="en-US" sz="1690" dirty="0"/>
          </a:p>
        </p:txBody>
      </p:sp>
      <p:sp>
        <p:nvSpPr>
          <p:cNvPr id="17" name="Text 14"/>
          <p:cNvSpPr/>
          <p:nvPr/>
        </p:nvSpPr>
        <p:spPr>
          <a:xfrm>
            <a:off x="500360" y="1099096"/>
            <a:ext cx="372070" cy="21580"/>
          </a:xfrm>
          <a:prstGeom prst="roundRect">
            <a:avLst>
              <a:gd name="adj" fmla="val 64736"/>
            </a:avLst>
          </a:prstGeom>
          <a:solidFill>
            <a:srgbClr val="E6394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8" name="Text 15"/>
          <p:cNvSpPr/>
          <p:nvPr/>
        </p:nvSpPr>
        <p:spPr>
          <a:xfrm>
            <a:off x="500360" y="1236166"/>
            <a:ext cx="5828109" cy="478780"/>
          </a:xfrm>
          <a:prstGeom prst="roundRect">
            <a:avLst>
              <a:gd name="adj" fmla="val 11937"/>
            </a:avLst>
          </a:prstGeom>
          <a:solidFill>
            <a:srgbClr val="243447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9" name="Text 16"/>
          <p:cNvSpPr/>
          <p:nvPr/>
        </p:nvSpPr>
        <p:spPr>
          <a:xfrm>
            <a:off x="500360" y="1236166"/>
            <a:ext cx="19050" cy="478780"/>
          </a:xfrm>
          <a:custGeom>
            <a:avLst/>
            <a:gdLst/>
            <a:ahLst/>
            <a:cxnLst/>
            <a:rect l="l" t="t" r="r" b="b"/>
            <a:pathLst>
              <a:path w="19050" h="478780">
                <a:moveTo>
                  <a:pt x="0" y="57150"/>
                </a:moveTo>
                <a:lnTo>
                  <a:pt x="2381" y="40825"/>
                </a:lnTo>
                <a:lnTo>
                  <a:pt x="4763" y="34310"/>
                </a:lnTo>
                <a:lnTo>
                  <a:pt x="7144" y="29482"/>
                </a:lnTo>
                <a:lnTo>
                  <a:pt x="9525" y="25559"/>
                </a:lnTo>
                <a:lnTo>
                  <a:pt x="11906" y="22234"/>
                </a:lnTo>
                <a:lnTo>
                  <a:pt x="14288" y="19349"/>
                </a:lnTo>
                <a:lnTo>
                  <a:pt x="16669" y="16809"/>
                </a:lnTo>
                <a:lnTo>
                  <a:pt x="19050" y="14553"/>
                </a:lnTo>
                <a:lnTo>
                  <a:pt x="19050" y="464227"/>
                </a:lnTo>
                <a:lnTo>
                  <a:pt x="16669" y="461971"/>
                </a:lnTo>
                <a:lnTo>
                  <a:pt x="14288" y="459431"/>
                </a:lnTo>
                <a:lnTo>
                  <a:pt x="11906" y="456546"/>
                </a:lnTo>
                <a:lnTo>
                  <a:pt x="9525" y="453221"/>
                </a:lnTo>
                <a:lnTo>
                  <a:pt x="7144" y="449298"/>
                </a:lnTo>
                <a:lnTo>
                  <a:pt x="4763" y="444470"/>
                </a:lnTo>
                <a:lnTo>
                  <a:pt x="2381" y="437955"/>
                </a:lnTo>
                <a:lnTo>
                  <a:pt x="0" y="421630"/>
                </a:lnTo>
                <a:close/>
              </a:path>
            </a:pathLst>
          </a:custGeom>
          <a:solidFill>
            <a:srgbClr val="E63946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0" name="Text 17"/>
          <p:cNvSpPr/>
          <p:nvPr/>
        </p:nvSpPr>
        <p:spPr>
          <a:xfrm>
            <a:off x="633710" y="1332012"/>
            <a:ext cx="285750" cy="285750"/>
          </a:xfrm>
          <a:prstGeom prst="roundRect">
            <a:avLst>
              <a:gd name="adj" fmla="val 20000"/>
            </a:avLst>
          </a:prstGeom>
          <a:solidFill>
            <a:srgbClr val="E63946">
              <a:alpha val="12000"/>
            </a:srgbClr>
          </a:solidFill>
          <a:ln w="9525">
            <a:solidFill>
              <a:srgbClr val="E63946">
                <a:alpha val="25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1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0217" y="1408518"/>
            <a:ext cx="132588" cy="132588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1019770" y="1332012"/>
            <a:ext cx="4199677" cy="143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31"/>
              </a:lnSpc>
              <a:buNone/>
            </a:pPr>
            <a:r>
              <a:rPr lang="en-US" sz="870" b="1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Texas has more lane-miles of highway than any other state</a:t>
            </a:r>
            <a:endParaRPr lang="en-US" sz="870" dirty="0"/>
          </a:p>
        </p:txBody>
      </p:sp>
      <p:sp>
        <p:nvSpPr>
          <p:cNvPr id="23" name="Text 19"/>
          <p:cNvSpPr/>
          <p:nvPr/>
        </p:nvSpPr>
        <p:spPr>
          <a:xfrm>
            <a:off x="1019770" y="1489323"/>
            <a:ext cx="4199677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22"/>
              </a:lnSpc>
              <a:spcBef>
                <a:spcPts val="110"/>
              </a:spcBef>
              <a:buNone/>
            </a:pPr>
            <a:r>
              <a:rPr lang="en-US" sz="73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lane-miles means more exposure — and more opportunities for something to go wrong.</a:t>
            </a:r>
            <a:endParaRPr lang="en-US" sz="730" dirty="0"/>
          </a:p>
        </p:txBody>
      </p:sp>
      <p:sp>
        <p:nvSpPr>
          <p:cNvPr id="24" name="Text 20"/>
          <p:cNvSpPr/>
          <p:nvPr/>
        </p:nvSpPr>
        <p:spPr>
          <a:xfrm>
            <a:off x="500360" y="1801267"/>
            <a:ext cx="5828109" cy="535335"/>
          </a:xfrm>
          <a:prstGeom prst="roundRect">
            <a:avLst>
              <a:gd name="adj" fmla="val 10676"/>
            </a:avLst>
          </a:prstGeom>
          <a:solidFill>
            <a:srgbClr val="243447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5" name="Text 21"/>
          <p:cNvSpPr/>
          <p:nvPr/>
        </p:nvSpPr>
        <p:spPr>
          <a:xfrm>
            <a:off x="633710" y="1897112"/>
            <a:ext cx="285750" cy="285750"/>
          </a:xfrm>
          <a:prstGeom prst="roundRect">
            <a:avLst>
              <a:gd name="adj" fmla="val 20000"/>
            </a:avLst>
          </a:prstGeom>
          <a:solidFill>
            <a:srgbClr val="E63946">
              <a:alpha val="12000"/>
            </a:srgbClr>
          </a:solidFill>
          <a:ln w="9525">
            <a:solidFill>
              <a:srgbClr val="E63946">
                <a:alpha val="25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6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10217" y="1973619"/>
            <a:ext cx="132588" cy="132588"/>
          </a:xfrm>
          <a:prstGeom prst="rect">
            <a:avLst/>
          </a:prstGeom>
        </p:spPr>
      </p:pic>
      <p:sp>
        <p:nvSpPr>
          <p:cNvPr id="27" name="Text 22"/>
          <p:cNvSpPr/>
          <p:nvPr/>
        </p:nvSpPr>
        <p:spPr>
          <a:xfrm>
            <a:off x="1019770" y="1897112"/>
            <a:ext cx="3914820" cy="143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31"/>
              </a:lnSpc>
              <a:buNone/>
            </a:pPr>
            <a:r>
              <a:rPr lang="en-US" sz="870" b="1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Urban corridors are among the deadliest freight routes in the nation</a:t>
            </a:r>
            <a:endParaRPr lang="en-US" sz="870" dirty="0"/>
          </a:p>
        </p:txBody>
      </p:sp>
      <p:sp>
        <p:nvSpPr>
          <p:cNvPr id="28" name="Text 23"/>
          <p:cNvSpPr/>
          <p:nvPr/>
        </p:nvSpPr>
        <p:spPr>
          <a:xfrm>
            <a:off x="1019770" y="2076004"/>
            <a:ext cx="269081" cy="181228"/>
          </a:xfrm>
          <a:prstGeom prst="roundRect">
            <a:avLst>
              <a:gd name="adj" fmla="val 16118"/>
            </a:avLst>
          </a:prstGeom>
          <a:solidFill>
            <a:srgbClr val="E63946">
              <a:alpha val="15000"/>
            </a:srgbClr>
          </a:solidFill>
          <a:ln w="9525">
            <a:solidFill>
              <a:srgbClr val="E63946">
                <a:alpha val="30000"/>
              </a:srgbClr>
            </a:solidFill>
          </a:ln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620" b="1" dirty="0">
                <a:solidFill>
                  <a:srgbClr val="FF6B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I-10</a:t>
            </a:r>
            <a:endParaRPr lang="en-US" sz="620" dirty="0"/>
          </a:p>
        </p:txBody>
      </p:sp>
      <p:sp>
        <p:nvSpPr>
          <p:cNvPr id="29" name="Text 24"/>
          <p:cNvSpPr/>
          <p:nvPr/>
        </p:nvSpPr>
        <p:spPr>
          <a:xfrm>
            <a:off x="1332012" y="2076004"/>
            <a:ext cx="269081" cy="181228"/>
          </a:xfrm>
          <a:prstGeom prst="roundRect">
            <a:avLst>
              <a:gd name="adj" fmla="val 16118"/>
            </a:avLst>
          </a:prstGeom>
          <a:solidFill>
            <a:srgbClr val="E63946">
              <a:alpha val="15000"/>
            </a:srgbClr>
          </a:solidFill>
          <a:ln w="9525">
            <a:solidFill>
              <a:srgbClr val="E63946">
                <a:alpha val="30000"/>
              </a:srgbClr>
            </a:solidFill>
          </a:ln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620" b="1" dirty="0">
                <a:solidFill>
                  <a:srgbClr val="FF6B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I-35</a:t>
            </a:r>
            <a:endParaRPr lang="en-US" sz="620" dirty="0"/>
          </a:p>
        </p:txBody>
      </p:sp>
      <p:sp>
        <p:nvSpPr>
          <p:cNvPr id="30" name="Text 25"/>
          <p:cNvSpPr/>
          <p:nvPr/>
        </p:nvSpPr>
        <p:spPr>
          <a:xfrm>
            <a:off x="1644253" y="2076004"/>
            <a:ext cx="269081" cy="181228"/>
          </a:xfrm>
          <a:prstGeom prst="roundRect">
            <a:avLst>
              <a:gd name="adj" fmla="val 16118"/>
            </a:avLst>
          </a:prstGeom>
          <a:solidFill>
            <a:srgbClr val="E63946">
              <a:alpha val="15000"/>
            </a:srgbClr>
          </a:solidFill>
          <a:ln w="9525">
            <a:solidFill>
              <a:srgbClr val="E63946">
                <a:alpha val="30000"/>
              </a:srgbClr>
            </a:solidFill>
          </a:ln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620" b="1" dirty="0">
                <a:solidFill>
                  <a:srgbClr val="FF6B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I-45</a:t>
            </a:r>
            <a:endParaRPr lang="en-US" sz="620" dirty="0"/>
          </a:p>
        </p:txBody>
      </p:sp>
      <p:sp>
        <p:nvSpPr>
          <p:cNvPr id="31" name="Text 26"/>
          <p:cNvSpPr/>
          <p:nvPr/>
        </p:nvSpPr>
        <p:spPr>
          <a:xfrm>
            <a:off x="1956495" y="2093565"/>
            <a:ext cx="2079456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020"/>
              </a:lnSpc>
              <a:buNone/>
            </a:pPr>
            <a:r>
              <a:rPr lang="en-US" sz="68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high-volume, high-hazard corridors through TX</a:t>
            </a:r>
            <a:endParaRPr lang="en-US" sz="680" dirty="0"/>
          </a:p>
        </p:txBody>
      </p:sp>
      <p:sp>
        <p:nvSpPr>
          <p:cNvPr id="32" name="Text 27"/>
          <p:cNvSpPr/>
          <p:nvPr/>
        </p:nvSpPr>
        <p:spPr>
          <a:xfrm>
            <a:off x="500360" y="2422922"/>
            <a:ext cx="5828109" cy="478780"/>
          </a:xfrm>
          <a:prstGeom prst="roundRect">
            <a:avLst>
              <a:gd name="adj" fmla="val 11937"/>
            </a:avLst>
          </a:prstGeom>
          <a:solidFill>
            <a:srgbClr val="243447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3" name="Text 28"/>
          <p:cNvSpPr/>
          <p:nvPr/>
        </p:nvSpPr>
        <p:spPr>
          <a:xfrm>
            <a:off x="633710" y="2518767"/>
            <a:ext cx="285750" cy="285750"/>
          </a:xfrm>
          <a:prstGeom prst="roundRect">
            <a:avLst>
              <a:gd name="adj" fmla="val 20000"/>
            </a:avLst>
          </a:prstGeom>
          <a:solidFill>
            <a:srgbClr val="E63946">
              <a:alpha val="12000"/>
            </a:srgbClr>
          </a:solidFill>
          <a:ln w="9525">
            <a:solidFill>
              <a:srgbClr val="E63946">
                <a:alpha val="25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34" name="Image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10217" y="2595274"/>
            <a:ext cx="132588" cy="132588"/>
          </a:xfrm>
          <a:prstGeom prst="rect">
            <a:avLst/>
          </a:prstGeom>
        </p:spPr>
      </p:pic>
      <p:sp>
        <p:nvSpPr>
          <p:cNvPr id="35" name="Text 29"/>
          <p:cNvSpPr/>
          <p:nvPr/>
        </p:nvSpPr>
        <p:spPr>
          <a:xfrm>
            <a:off x="1019770" y="2518767"/>
            <a:ext cx="3913674" cy="143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31"/>
              </a:lnSpc>
              <a:buNone/>
            </a:pPr>
            <a:r>
              <a:rPr lang="en-US" sz="870" b="1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Rear-end and rollover crashes are the top CMV crash types in TX</a:t>
            </a:r>
            <a:endParaRPr lang="en-US" sz="870" dirty="0"/>
          </a:p>
        </p:txBody>
      </p:sp>
      <p:sp>
        <p:nvSpPr>
          <p:cNvPr id="36" name="Text 30"/>
          <p:cNvSpPr/>
          <p:nvPr/>
        </p:nvSpPr>
        <p:spPr>
          <a:xfrm>
            <a:off x="1019770" y="2676079"/>
            <a:ext cx="3913674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22"/>
              </a:lnSpc>
              <a:spcBef>
                <a:spcPts val="110"/>
              </a:spcBef>
              <a:buNone/>
            </a:pPr>
            <a:r>
              <a:rPr lang="en-US" sz="73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crash types are survivable — with a seatbelt. Without one, they're frequently fatal.</a:t>
            </a:r>
            <a:endParaRPr lang="en-US" sz="730" dirty="0"/>
          </a:p>
        </p:txBody>
      </p:sp>
      <p:sp>
        <p:nvSpPr>
          <p:cNvPr id="37" name="Text 31"/>
          <p:cNvSpPr/>
          <p:nvPr/>
        </p:nvSpPr>
        <p:spPr>
          <a:xfrm>
            <a:off x="500360" y="2988022"/>
            <a:ext cx="5828109" cy="478780"/>
          </a:xfrm>
          <a:prstGeom prst="roundRect">
            <a:avLst>
              <a:gd name="adj" fmla="val 11937"/>
            </a:avLst>
          </a:prstGeom>
          <a:solidFill>
            <a:srgbClr val="243447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8" name="Text 32"/>
          <p:cNvSpPr/>
          <p:nvPr/>
        </p:nvSpPr>
        <p:spPr>
          <a:xfrm>
            <a:off x="633710" y="3083868"/>
            <a:ext cx="285750" cy="285750"/>
          </a:xfrm>
          <a:prstGeom prst="roundRect">
            <a:avLst>
              <a:gd name="adj" fmla="val 20000"/>
            </a:avLst>
          </a:prstGeom>
          <a:solidFill>
            <a:srgbClr val="E63946">
              <a:alpha val="12000"/>
            </a:srgbClr>
          </a:solidFill>
          <a:ln w="9525">
            <a:solidFill>
              <a:srgbClr val="E63946">
                <a:alpha val="25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39" name="Image 4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10217" y="3160374"/>
            <a:ext cx="132588" cy="132588"/>
          </a:xfrm>
          <a:prstGeom prst="rect">
            <a:avLst/>
          </a:prstGeom>
        </p:spPr>
      </p:pic>
      <p:sp>
        <p:nvSpPr>
          <p:cNvPr id="40" name="Text 33"/>
          <p:cNvSpPr/>
          <p:nvPr/>
        </p:nvSpPr>
        <p:spPr>
          <a:xfrm>
            <a:off x="1019770" y="3083868"/>
            <a:ext cx="3927917" cy="143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31"/>
              </a:lnSpc>
              <a:buNone/>
            </a:pPr>
            <a:r>
              <a:rPr lang="en-US" sz="870" b="1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Weather, fatigue, and distracted driving compound rollover risk</a:t>
            </a:r>
            <a:endParaRPr lang="en-US" sz="870" dirty="0"/>
          </a:p>
        </p:txBody>
      </p:sp>
      <p:sp>
        <p:nvSpPr>
          <p:cNvPr id="41" name="Text 34"/>
          <p:cNvSpPr/>
          <p:nvPr/>
        </p:nvSpPr>
        <p:spPr>
          <a:xfrm>
            <a:off x="1019770" y="3241179"/>
            <a:ext cx="3927917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22"/>
              </a:lnSpc>
              <a:spcBef>
                <a:spcPts val="110"/>
              </a:spcBef>
              <a:buNone/>
            </a:pPr>
            <a:r>
              <a:rPr lang="en-US" sz="73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Texas weather events — fog, ice, flooding — strike without warning on freight corridors.</a:t>
            </a:r>
            <a:endParaRPr lang="en-US" sz="730" dirty="0"/>
          </a:p>
        </p:txBody>
      </p:sp>
      <p:sp>
        <p:nvSpPr>
          <p:cNvPr id="42" name="Text 35"/>
          <p:cNvSpPr/>
          <p:nvPr/>
        </p:nvSpPr>
        <p:spPr>
          <a:xfrm>
            <a:off x="6529090" y="401241"/>
            <a:ext cx="2214860" cy="4598640"/>
          </a:xfrm>
          <a:prstGeom prst="roundRect">
            <a:avLst>
              <a:gd name="adj" fmla="val 3899"/>
            </a:avLst>
          </a:prstGeom>
          <a:gradFill rotWithShape="1">
            <a:gsLst>
              <a:gs pos="0">
                <a:srgbClr val="1F3249"/>
              </a:gs>
              <a:gs pos="100000">
                <a:srgbClr val="172436"/>
              </a:gs>
            </a:gsLst>
            <a:lin ang="4200000" scaled="1"/>
          </a:gradFill>
          <a:ln w="9525">
            <a:solidFill>
              <a:srgbClr val="FFFFFF">
                <a:alpha val="7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3" name="Text 36"/>
          <p:cNvSpPr/>
          <p:nvPr/>
        </p:nvSpPr>
        <p:spPr>
          <a:xfrm>
            <a:off x="6682085" y="582216"/>
            <a:ext cx="1908870" cy="1150157"/>
          </a:xfrm>
          <a:prstGeom prst="rect">
            <a:avLst/>
          </a:prstGeom>
          <a:noFill/>
          <a:ln/>
        </p:spPr>
        <p:txBody>
          <a:bodyPr wrap="square" lIns="0" tIns="0" rIns="0" bIns="100330" rtlCol="0" anchor="t"/>
          <a:lstStyle/>
          <a:p>
            <a:pPr marL="0" indent="0" algn="ctr">
              <a:buNone/>
            </a:pPr>
            <a:r>
              <a:rPr lang="en-US" sz="620" b="1" kern="0" spc="62" dirty="0">
                <a:solidFill>
                  <a:srgbClr val="E639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BOTTOM LINE</a:t>
            </a:r>
            <a:endParaRPr lang="en-US" sz="620" dirty="0"/>
          </a:p>
          <a:p>
            <a:pPr marL="0" indent="0" algn="ctr">
              <a:buNone/>
            </a:pPr>
            <a:r>
              <a:rPr lang="en-US" sz="900" b="1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seatbelt is the single most effective countermeasure in </a:t>
            </a:r>
            <a:r>
              <a:rPr lang="en-US" sz="900" b="1" i="1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</a:t>
            </a:r>
            <a:r>
              <a:rPr lang="en-US" sz="900" b="1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of these scenarios.</a:t>
            </a:r>
            <a:endParaRPr lang="en-US" sz="620" dirty="0"/>
          </a:p>
        </p:txBody>
      </p:sp>
      <p:sp>
        <p:nvSpPr>
          <p:cNvPr id="44" name="Text 37"/>
          <p:cNvSpPr/>
          <p:nvPr/>
        </p:nvSpPr>
        <p:spPr>
          <a:xfrm>
            <a:off x="6682085" y="1689348"/>
            <a:ext cx="1908870" cy="9525"/>
          </a:xfrm>
          <a:prstGeom prst="rect">
            <a:avLst/>
          </a:prstGeom>
          <a:solidFill>
            <a:srgbClr val="FFFFFF">
              <a:alpha val="7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5" name="Text 38"/>
          <p:cNvSpPr/>
          <p:nvPr/>
        </p:nvSpPr>
        <p:spPr>
          <a:xfrm>
            <a:off x="7465070" y="582216"/>
            <a:ext cx="342900" cy="342900"/>
          </a:xfrm>
          <a:prstGeom prst="ellipse">
            <a:avLst/>
          </a:prstGeom>
          <a:solidFill>
            <a:srgbClr val="E63946">
              <a:alpha val="12000"/>
            </a:srgbClr>
          </a:solidFill>
          <a:ln w="9525">
            <a:solidFill>
              <a:srgbClr val="E63946">
                <a:alpha val="25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46" name="Image 5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67017" y="684163"/>
            <a:ext cx="139005" cy="139005"/>
          </a:xfrm>
          <a:prstGeom prst="rect">
            <a:avLst/>
          </a:prstGeom>
        </p:spPr>
      </p:pic>
      <p:sp>
        <p:nvSpPr>
          <p:cNvPr id="47" name="Text 39"/>
          <p:cNvSpPr/>
          <p:nvPr/>
        </p:nvSpPr>
        <p:spPr>
          <a:xfrm>
            <a:off x="6682085" y="1813173"/>
            <a:ext cx="918865" cy="555074"/>
          </a:xfrm>
          <a:prstGeom prst="roundRect">
            <a:avLst>
              <a:gd name="adj" fmla="val 10296"/>
            </a:avLst>
          </a:prstGeom>
          <a:solidFill>
            <a:srgbClr val="E63946">
              <a:alpha val="8000"/>
            </a:srgbClr>
          </a:solidFill>
          <a:ln w="9525">
            <a:solidFill>
              <a:srgbClr val="E63946">
                <a:alpha val="20000"/>
              </a:srgbClr>
            </a:solidFill>
          </a:ln>
        </p:spPr>
        <p:txBody>
          <a:bodyPr wrap="square" lIns="43180" tIns="71120" rIns="43180" bIns="71120" rtlCol="0" anchor="t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E639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680K</a:t>
            </a:r>
            <a:endParaRPr lang="en-US" sz="1350" dirty="0"/>
          </a:p>
          <a:p>
            <a:pPr marL="0" indent="0" algn="ctr">
              <a:buNone/>
            </a:pPr>
            <a:r>
              <a:rPr lang="en-US" sz="5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Lane-miles of TX roadway</a:t>
            </a:r>
            <a:endParaRPr lang="en-US" sz="1350" dirty="0"/>
          </a:p>
        </p:txBody>
      </p:sp>
      <p:sp>
        <p:nvSpPr>
          <p:cNvPr id="48" name="Text 40"/>
          <p:cNvSpPr/>
          <p:nvPr/>
        </p:nvSpPr>
        <p:spPr>
          <a:xfrm>
            <a:off x="7671941" y="1813173"/>
            <a:ext cx="919014" cy="555074"/>
          </a:xfrm>
          <a:prstGeom prst="roundRect">
            <a:avLst>
              <a:gd name="adj" fmla="val 10296"/>
            </a:avLst>
          </a:prstGeom>
          <a:solidFill>
            <a:srgbClr val="E63946">
              <a:alpha val="8000"/>
            </a:srgbClr>
          </a:solidFill>
          <a:ln w="9525">
            <a:solidFill>
              <a:srgbClr val="E63946">
                <a:alpha val="20000"/>
              </a:srgbClr>
            </a:solidFill>
          </a:ln>
        </p:spPr>
        <p:txBody>
          <a:bodyPr wrap="square" lIns="43180" tIns="71120" rIns="43180" bIns="71120" rtlCol="0" anchor="t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E639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#1</a:t>
            </a:r>
            <a:endParaRPr lang="en-US" sz="1350" dirty="0"/>
          </a:p>
          <a:p>
            <a:pPr marL="0" indent="0" algn="ctr">
              <a:buNone/>
            </a:pPr>
            <a:r>
              <a:rPr lang="en-US" sz="5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 for CMV fatalities</a:t>
            </a:r>
            <a:endParaRPr lang="en-US" sz="1350" dirty="0"/>
          </a:p>
        </p:txBody>
      </p:sp>
      <p:sp>
        <p:nvSpPr>
          <p:cNvPr id="49" name="Text 41"/>
          <p:cNvSpPr/>
          <p:nvPr/>
        </p:nvSpPr>
        <p:spPr>
          <a:xfrm>
            <a:off x="6682085" y="2466380"/>
            <a:ext cx="1908870" cy="775692"/>
          </a:xfrm>
          <a:prstGeom prst="roundRect">
            <a:avLst>
              <a:gd name="adj" fmla="val 7368"/>
            </a:avLst>
          </a:prstGeom>
          <a:solidFill>
            <a:srgbClr val="E63946">
              <a:alpha val="12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0" name="Text 42"/>
          <p:cNvSpPr/>
          <p:nvPr/>
        </p:nvSpPr>
        <p:spPr>
          <a:xfrm>
            <a:off x="6682085" y="2466380"/>
            <a:ext cx="28575" cy="775692"/>
          </a:xfrm>
          <a:custGeom>
            <a:avLst/>
            <a:gdLst/>
            <a:ahLst/>
            <a:cxnLst/>
            <a:rect l="l" t="t" r="r" b="b"/>
            <a:pathLst>
              <a:path w="28575" h="775692">
                <a:moveTo>
                  <a:pt x="0" y="57150"/>
                </a:moveTo>
                <a:lnTo>
                  <a:pt x="3572" y="37263"/>
                </a:lnTo>
                <a:lnTo>
                  <a:pt x="7144" y="29482"/>
                </a:lnTo>
                <a:lnTo>
                  <a:pt x="10716" y="23834"/>
                </a:lnTo>
                <a:lnTo>
                  <a:pt x="14288" y="19349"/>
                </a:lnTo>
                <a:lnTo>
                  <a:pt x="17859" y="15649"/>
                </a:lnTo>
                <a:lnTo>
                  <a:pt x="21431" y="12537"/>
                </a:lnTo>
                <a:lnTo>
                  <a:pt x="25003" y="9899"/>
                </a:lnTo>
                <a:lnTo>
                  <a:pt x="28575" y="7657"/>
                </a:lnTo>
                <a:lnTo>
                  <a:pt x="28575" y="768036"/>
                </a:lnTo>
                <a:lnTo>
                  <a:pt x="25003" y="765794"/>
                </a:lnTo>
                <a:lnTo>
                  <a:pt x="21431" y="763155"/>
                </a:lnTo>
                <a:lnTo>
                  <a:pt x="17859" y="760044"/>
                </a:lnTo>
                <a:lnTo>
                  <a:pt x="14288" y="756343"/>
                </a:lnTo>
                <a:lnTo>
                  <a:pt x="10716" y="751858"/>
                </a:lnTo>
                <a:lnTo>
                  <a:pt x="7144" y="746210"/>
                </a:lnTo>
                <a:lnTo>
                  <a:pt x="3572" y="738430"/>
                </a:lnTo>
                <a:lnTo>
                  <a:pt x="0" y="718542"/>
                </a:lnTo>
                <a:close/>
              </a:path>
            </a:pathLst>
          </a:custGeom>
          <a:solidFill>
            <a:srgbClr val="E63946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51" name="Image 6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792748" y="2571833"/>
            <a:ext cx="132588" cy="132588"/>
          </a:xfrm>
          <a:prstGeom prst="rect">
            <a:avLst/>
          </a:prstGeom>
        </p:spPr>
      </p:pic>
      <p:sp>
        <p:nvSpPr>
          <p:cNvPr id="52" name="Text 43"/>
          <p:cNvSpPr/>
          <p:nvPr/>
        </p:nvSpPr>
        <p:spPr>
          <a:xfrm>
            <a:off x="6978104" y="2576215"/>
            <a:ext cx="1533076" cy="5838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095"/>
              </a:lnSpc>
              <a:buNone/>
            </a:pPr>
            <a:r>
              <a:rPr lang="en-US" sz="73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risk factor on this slide — weather, fatigue, rollovers, rear-ends — is made more survivable by one thing: </a:t>
            </a:r>
            <a:r>
              <a:rPr lang="en-US" sz="730" b="1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buckling up.</a:t>
            </a:r>
            <a:endParaRPr lang="en-US" sz="730" dirty="0"/>
          </a:p>
        </p:txBody>
      </p:sp>
      <p:sp>
        <p:nvSpPr>
          <p:cNvPr id="53" name="Text 44"/>
          <p:cNvSpPr/>
          <p:nvPr/>
        </p:nvSpPr>
        <p:spPr>
          <a:xfrm>
            <a:off x="6682085" y="3356372"/>
            <a:ext cx="1908870" cy="9525"/>
          </a:xfrm>
          <a:prstGeom prst="rect">
            <a:avLst/>
          </a:prstGeom>
          <a:solidFill>
            <a:srgbClr val="FFFFFF">
              <a:alpha val="7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54" name="Image 7" descr="preencoded.png"/>
          <p:cNvPicPr>
            <a:picLocks noChangeAspect="1"/>
          </p:cNvPicPr>
          <p:nvPr/>
        </p:nvPicPr>
        <p:blipFill>
          <a:blip r:embed="rId17">
            <a:alphaModFix amt="18000"/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315051" y="3466207"/>
            <a:ext cx="642938" cy="579090"/>
          </a:xfrm>
          <a:prstGeom prst="rect">
            <a:avLst/>
          </a:prstGeom>
        </p:spPr>
      </p:pic>
      <p:sp>
        <p:nvSpPr>
          <p:cNvPr id="55" name="Text 45"/>
          <p:cNvSpPr/>
          <p:nvPr/>
        </p:nvSpPr>
        <p:spPr>
          <a:xfrm>
            <a:off x="6586642" y="4074468"/>
            <a:ext cx="2099756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840"/>
              </a:lnSpc>
              <a:spcBef>
                <a:spcPts val="230"/>
              </a:spcBef>
              <a:buNone/>
            </a:pPr>
            <a:r>
              <a:rPr lang="en-US" sz="560" kern="0" spc="39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TEXAS — BIGGEST EXPOSURE, BIGGEST RISK</a:t>
            </a:r>
            <a:endParaRPr lang="en-US" sz="56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E63946">
                  <a:alpha val="7000"/>
                </a:srgbClr>
              </a:gs>
              <a:gs pos="55000">
                <a:srgbClr val="000000">
                  <a:alpha val="0"/>
                </a:srgbClr>
              </a:gs>
            </a:gsLst>
            <a:path path="circle">
              <a:fillToRect l="20000" t="80000" r="80000" b="2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E63946">
                  <a:alpha val="5000"/>
                </a:srgbClr>
              </a:gs>
              <a:gs pos="45000">
                <a:srgbClr val="000000">
                  <a:alpha val="0"/>
                </a:srgbClr>
              </a:gs>
            </a:gsLst>
            <a:path path="circle">
              <a:fillToRect l="90000" t="10000" r="10000" b="9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FFFFFF">
                  <a:alpha val="2000"/>
                </a:srgbClr>
              </a:gs>
              <a:gs pos="10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438745" y="996107"/>
            <a:ext cx="4059584" cy="21580"/>
          </a:xfrm>
          <a:custGeom>
            <a:avLst/>
            <a:gdLst/>
            <a:ahLst/>
            <a:cxnLst/>
            <a:rect l="l" t="t" r="r" b="b"/>
            <a:pathLst>
              <a:path w="4059584" h="21580">
                <a:moveTo>
                  <a:pt x="71120" y="0"/>
                </a:moveTo>
                <a:lnTo>
                  <a:pt x="3988464" y="0"/>
                </a:lnTo>
                <a:lnTo>
                  <a:pt x="4007865" y="2698"/>
                </a:lnTo>
                <a:lnTo>
                  <a:pt x="4015635" y="5395"/>
                </a:lnTo>
                <a:lnTo>
                  <a:pt x="4021412" y="8093"/>
                </a:lnTo>
                <a:lnTo>
                  <a:pt x="4026125" y="10790"/>
                </a:lnTo>
                <a:lnTo>
                  <a:pt x="4030136" y="13488"/>
                </a:lnTo>
                <a:lnTo>
                  <a:pt x="4033632" y="16185"/>
                </a:lnTo>
                <a:lnTo>
                  <a:pt x="4036726" y="18883"/>
                </a:lnTo>
                <a:lnTo>
                  <a:pt x="4039491" y="21580"/>
                </a:lnTo>
                <a:lnTo>
                  <a:pt x="20092" y="21580"/>
                </a:lnTo>
                <a:lnTo>
                  <a:pt x="22857" y="18883"/>
                </a:lnTo>
                <a:lnTo>
                  <a:pt x="25951" y="16185"/>
                </a:lnTo>
                <a:lnTo>
                  <a:pt x="29448" y="13488"/>
                </a:lnTo>
                <a:lnTo>
                  <a:pt x="33459" y="10790"/>
                </a:lnTo>
                <a:lnTo>
                  <a:pt x="38172" y="8093"/>
                </a:lnTo>
                <a:lnTo>
                  <a:pt x="43949" y="5395"/>
                </a:lnTo>
                <a:lnTo>
                  <a:pt x="51719" y="2698"/>
                </a:lnTo>
                <a:close/>
              </a:path>
            </a:pathLst>
          </a:custGeom>
          <a:solidFill>
            <a:srgbClr val="E6394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4645521" y="996107"/>
            <a:ext cx="4059736" cy="21580"/>
          </a:xfrm>
          <a:custGeom>
            <a:avLst/>
            <a:gdLst/>
            <a:ahLst/>
            <a:cxnLst/>
            <a:rect l="l" t="t" r="r" b="b"/>
            <a:pathLst>
              <a:path w="4059736" h="21580">
                <a:moveTo>
                  <a:pt x="71120" y="0"/>
                </a:moveTo>
                <a:lnTo>
                  <a:pt x="3988616" y="0"/>
                </a:lnTo>
                <a:lnTo>
                  <a:pt x="4008017" y="2698"/>
                </a:lnTo>
                <a:lnTo>
                  <a:pt x="4015787" y="5395"/>
                </a:lnTo>
                <a:lnTo>
                  <a:pt x="4021564" y="8093"/>
                </a:lnTo>
                <a:lnTo>
                  <a:pt x="4026277" y="10790"/>
                </a:lnTo>
                <a:lnTo>
                  <a:pt x="4030288" y="13488"/>
                </a:lnTo>
                <a:lnTo>
                  <a:pt x="4033785" y="16185"/>
                </a:lnTo>
                <a:lnTo>
                  <a:pt x="4036879" y="18883"/>
                </a:lnTo>
                <a:lnTo>
                  <a:pt x="4039644" y="21580"/>
                </a:lnTo>
                <a:lnTo>
                  <a:pt x="20092" y="21580"/>
                </a:lnTo>
                <a:lnTo>
                  <a:pt x="22857" y="18883"/>
                </a:lnTo>
                <a:lnTo>
                  <a:pt x="25951" y="16185"/>
                </a:lnTo>
                <a:lnTo>
                  <a:pt x="29448" y="13488"/>
                </a:lnTo>
                <a:lnTo>
                  <a:pt x="33459" y="10790"/>
                </a:lnTo>
                <a:lnTo>
                  <a:pt x="38172" y="8093"/>
                </a:lnTo>
                <a:lnTo>
                  <a:pt x="43949" y="5395"/>
                </a:lnTo>
                <a:lnTo>
                  <a:pt x="51719" y="2698"/>
                </a:lnTo>
                <a:close/>
              </a:path>
            </a:pathLst>
          </a:custGeom>
          <a:solidFill>
            <a:srgbClr val="E6394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438745" y="2909441"/>
            <a:ext cx="4059584" cy="21580"/>
          </a:xfrm>
          <a:custGeom>
            <a:avLst/>
            <a:gdLst/>
            <a:ahLst/>
            <a:cxnLst/>
            <a:rect l="l" t="t" r="r" b="b"/>
            <a:pathLst>
              <a:path w="4059584" h="21580">
                <a:moveTo>
                  <a:pt x="71120" y="0"/>
                </a:moveTo>
                <a:lnTo>
                  <a:pt x="3988464" y="0"/>
                </a:lnTo>
                <a:lnTo>
                  <a:pt x="4007865" y="2698"/>
                </a:lnTo>
                <a:lnTo>
                  <a:pt x="4015635" y="5395"/>
                </a:lnTo>
                <a:lnTo>
                  <a:pt x="4021412" y="8093"/>
                </a:lnTo>
                <a:lnTo>
                  <a:pt x="4026125" y="10790"/>
                </a:lnTo>
                <a:lnTo>
                  <a:pt x="4030136" y="13488"/>
                </a:lnTo>
                <a:lnTo>
                  <a:pt x="4033632" y="16185"/>
                </a:lnTo>
                <a:lnTo>
                  <a:pt x="4036726" y="18883"/>
                </a:lnTo>
                <a:lnTo>
                  <a:pt x="4039491" y="21580"/>
                </a:lnTo>
                <a:lnTo>
                  <a:pt x="20092" y="21580"/>
                </a:lnTo>
                <a:lnTo>
                  <a:pt x="22857" y="18883"/>
                </a:lnTo>
                <a:lnTo>
                  <a:pt x="25951" y="16185"/>
                </a:lnTo>
                <a:lnTo>
                  <a:pt x="29448" y="13488"/>
                </a:lnTo>
                <a:lnTo>
                  <a:pt x="33459" y="10790"/>
                </a:lnTo>
                <a:lnTo>
                  <a:pt x="38172" y="8093"/>
                </a:lnTo>
                <a:lnTo>
                  <a:pt x="43949" y="5395"/>
                </a:lnTo>
                <a:lnTo>
                  <a:pt x="51719" y="2698"/>
                </a:lnTo>
                <a:close/>
              </a:path>
            </a:pathLst>
          </a:custGeom>
          <a:solidFill>
            <a:srgbClr val="E6394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4645521" y="2909441"/>
            <a:ext cx="4059736" cy="21580"/>
          </a:xfrm>
          <a:custGeom>
            <a:avLst/>
            <a:gdLst/>
            <a:ahLst/>
            <a:cxnLst/>
            <a:rect l="l" t="t" r="r" b="b"/>
            <a:pathLst>
              <a:path w="4059736" h="21580">
                <a:moveTo>
                  <a:pt x="71120" y="0"/>
                </a:moveTo>
                <a:lnTo>
                  <a:pt x="3988616" y="0"/>
                </a:lnTo>
                <a:lnTo>
                  <a:pt x="4008017" y="2698"/>
                </a:lnTo>
                <a:lnTo>
                  <a:pt x="4015787" y="5395"/>
                </a:lnTo>
                <a:lnTo>
                  <a:pt x="4021564" y="8093"/>
                </a:lnTo>
                <a:lnTo>
                  <a:pt x="4026277" y="10790"/>
                </a:lnTo>
                <a:lnTo>
                  <a:pt x="4030288" y="13488"/>
                </a:lnTo>
                <a:lnTo>
                  <a:pt x="4033785" y="16185"/>
                </a:lnTo>
                <a:lnTo>
                  <a:pt x="4036879" y="18883"/>
                </a:lnTo>
                <a:lnTo>
                  <a:pt x="4039644" y="21580"/>
                </a:lnTo>
                <a:lnTo>
                  <a:pt x="20092" y="21580"/>
                </a:lnTo>
                <a:lnTo>
                  <a:pt x="22857" y="18883"/>
                </a:lnTo>
                <a:lnTo>
                  <a:pt x="25951" y="16185"/>
                </a:lnTo>
                <a:lnTo>
                  <a:pt x="29448" y="13488"/>
                </a:lnTo>
                <a:lnTo>
                  <a:pt x="33459" y="10790"/>
                </a:lnTo>
                <a:lnTo>
                  <a:pt x="38172" y="8093"/>
                </a:lnTo>
                <a:lnTo>
                  <a:pt x="43949" y="5395"/>
                </a:lnTo>
                <a:lnTo>
                  <a:pt x="51719" y="2698"/>
                </a:lnTo>
                <a:close/>
              </a:path>
            </a:pathLst>
          </a:custGeom>
          <a:solidFill>
            <a:srgbClr val="E6394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429220" y="328761"/>
            <a:ext cx="35421" cy="514350"/>
          </a:xfrm>
          <a:prstGeom prst="roundRect">
            <a:avLst>
              <a:gd name="adj" fmla="val 60953"/>
            </a:avLst>
          </a:prstGeom>
          <a:solidFill>
            <a:srgbClr val="E63946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578941" y="314920"/>
            <a:ext cx="5236622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20"/>
              </a:lnSpc>
              <a:buNone/>
            </a:pPr>
            <a:r>
              <a:rPr lang="en-US" sz="680" b="1" kern="0" spc="95" dirty="0">
                <a:solidFill>
                  <a:srgbClr val="E639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FMCSA COMPLIANCE</a:t>
            </a:r>
            <a:endParaRPr lang="en-US" sz="680" dirty="0"/>
          </a:p>
        </p:txBody>
      </p:sp>
      <p:sp>
        <p:nvSpPr>
          <p:cNvPr id="11" name="Text 9"/>
          <p:cNvSpPr/>
          <p:nvPr/>
        </p:nvSpPr>
        <p:spPr>
          <a:xfrm>
            <a:off x="578941" y="487561"/>
            <a:ext cx="5093805" cy="2789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97"/>
              </a:lnSpc>
              <a:spcAft>
                <a:spcPts val="340"/>
              </a:spcAft>
              <a:buNone/>
            </a:pPr>
            <a:r>
              <a:rPr lang="en-US" sz="1910" b="1" dirty="0">
                <a:solidFill>
                  <a:srgbClr val="F0F4F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Federal Law Requires It — FMCSA 392.16</a:t>
            </a:r>
            <a:endParaRPr lang="en-US" sz="1910" dirty="0"/>
          </a:p>
        </p:txBody>
      </p:sp>
      <p:sp>
        <p:nvSpPr>
          <p:cNvPr id="12" name="Text 10"/>
          <p:cNvSpPr/>
          <p:nvPr/>
        </p:nvSpPr>
        <p:spPr>
          <a:xfrm>
            <a:off x="578941" y="809625"/>
            <a:ext cx="342900" cy="21580"/>
          </a:xfrm>
          <a:prstGeom prst="roundRect">
            <a:avLst>
              <a:gd name="adj" fmla="val 64736"/>
            </a:avLst>
          </a:prstGeom>
          <a:solidFill>
            <a:srgbClr val="E6394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5595193" y="358080"/>
            <a:ext cx="3181978" cy="240357"/>
          </a:xfrm>
          <a:prstGeom prst="roundRect">
            <a:avLst>
              <a:gd name="adj" fmla="val 12153"/>
            </a:avLst>
          </a:prstGeom>
          <a:solidFill>
            <a:srgbClr val="E63946">
              <a:alpha val="15000"/>
            </a:srgbClr>
          </a:solidFill>
          <a:ln w="9525">
            <a:solidFill>
              <a:srgbClr val="E63946">
                <a:alpha val="40000"/>
              </a:srgbClr>
            </a:solidFill>
          </a:ln>
        </p:spPr>
        <p:txBody>
          <a:bodyPr wrap="none" lIns="243205" tIns="35560" rIns="100330" bIns="35560" rtlCol="0" anchor="ctr"/>
          <a:lstStyle/>
          <a:p>
            <a:pPr marL="0" indent="0" algn="l">
              <a:buNone/>
            </a:pPr>
            <a:r>
              <a:rPr lang="en-US" sz="790" b="1" kern="0" spc="63" dirty="0">
                <a:solidFill>
                  <a:srgbClr val="E639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IS NOT OPTIONAL. IT IS A FEDERAL MANDATE.</a:t>
            </a:r>
            <a:endParaRPr lang="en-US" sz="790" dirty="0"/>
          </a:p>
        </p:txBody>
      </p:sp>
      <p:pic>
        <p:nvPicPr>
          <p:cNvPr id="14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81597" y="411891"/>
            <a:ext cx="132588" cy="132588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429220" y="986582"/>
            <a:ext cx="4078635" cy="1785193"/>
          </a:xfrm>
          <a:prstGeom prst="roundRect">
            <a:avLst>
              <a:gd name="adj" fmla="val 3984"/>
            </a:avLst>
          </a:prstGeom>
          <a:solidFill>
            <a:srgbClr val="1B2A3B"/>
          </a:solidFill>
          <a:ln w="9525">
            <a:solidFill>
              <a:srgbClr val="FFFFFF">
                <a:alpha val="5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6" name="Text 13"/>
          <p:cNvSpPr/>
          <p:nvPr/>
        </p:nvSpPr>
        <p:spPr>
          <a:xfrm>
            <a:off x="4045893" y="2176760"/>
            <a:ext cx="400519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5400" b="1" dirty="0">
                <a:solidFill>
                  <a:srgbClr val="E63946">
                    <a:alpha val="6000"/>
                  </a:srgbClr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1</a:t>
            </a:r>
            <a:endParaRPr lang="en-US" sz="5400" dirty="0"/>
          </a:p>
        </p:txBody>
      </p:sp>
      <p:sp>
        <p:nvSpPr>
          <p:cNvPr id="17" name="Text 14"/>
          <p:cNvSpPr/>
          <p:nvPr/>
        </p:nvSpPr>
        <p:spPr>
          <a:xfrm>
            <a:off x="639366" y="1196727"/>
            <a:ext cx="342900" cy="342900"/>
          </a:xfrm>
          <a:prstGeom prst="roundRect">
            <a:avLst>
              <a:gd name="adj" fmla="val 16667"/>
            </a:avLst>
          </a:prstGeom>
          <a:solidFill>
            <a:srgbClr val="E63946">
              <a:alpha val="12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8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41313" y="1298674"/>
            <a:ext cx="139005" cy="139005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1082576" y="1216223"/>
            <a:ext cx="665812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620" b="1" kern="0" spc="74" dirty="0">
                <a:solidFill>
                  <a:srgbClr val="E639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CARD 1</a:t>
            </a:r>
            <a:endParaRPr lang="en-US" sz="620" dirty="0"/>
          </a:p>
        </p:txBody>
      </p:sp>
      <p:sp>
        <p:nvSpPr>
          <p:cNvPr id="20" name="Text 16"/>
          <p:cNvSpPr/>
          <p:nvPr/>
        </p:nvSpPr>
        <p:spPr>
          <a:xfrm>
            <a:off x="1082576" y="1348085"/>
            <a:ext cx="665812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356"/>
              </a:lnSpc>
              <a:buNone/>
            </a:pPr>
            <a:r>
              <a:rPr lang="en-US" sz="1130" b="1" dirty="0">
                <a:solidFill>
                  <a:srgbClr val="F0F4F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The Rule</a:t>
            </a:r>
            <a:endParaRPr lang="en-US" sz="1130" dirty="0"/>
          </a:p>
        </p:txBody>
      </p:sp>
      <p:sp>
        <p:nvSpPr>
          <p:cNvPr id="21" name="Text 17"/>
          <p:cNvSpPr/>
          <p:nvPr/>
        </p:nvSpPr>
        <p:spPr>
          <a:xfrm>
            <a:off x="639366" y="1610618"/>
            <a:ext cx="3731511" cy="3472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02"/>
              </a:lnSpc>
              <a:buNone/>
            </a:pPr>
            <a:r>
              <a:rPr lang="en-US" sz="840" b="1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49 CFR 392.16</a:t>
            </a:r>
            <a:r>
              <a:rPr lang="en-US" sz="84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requires all CMV drivers and passengers to wear a seatbelt whenever the vehicle is in motion — no exceptions, no exemptions.</a:t>
            </a:r>
            <a:endParaRPr lang="en-US" sz="840" dirty="0"/>
          </a:p>
        </p:txBody>
      </p:sp>
      <p:sp>
        <p:nvSpPr>
          <p:cNvPr id="22" name="Text 18"/>
          <p:cNvSpPr/>
          <p:nvPr/>
        </p:nvSpPr>
        <p:spPr>
          <a:xfrm>
            <a:off x="4635996" y="986582"/>
            <a:ext cx="4078784" cy="1785193"/>
          </a:xfrm>
          <a:prstGeom prst="roundRect">
            <a:avLst>
              <a:gd name="adj" fmla="val 3984"/>
            </a:avLst>
          </a:prstGeom>
          <a:solidFill>
            <a:srgbClr val="1B2A3B"/>
          </a:solidFill>
          <a:ln w="9525">
            <a:solidFill>
              <a:srgbClr val="FFFFFF">
                <a:alpha val="5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3" name="Text 19"/>
          <p:cNvSpPr/>
          <p:nvPr/>
        </p:nvSpPr>
        <p:spPr>
          <a:xfrm>
            <a:off x="8252817" y="2176760"/>
            <a:ext cx="400519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5400" b="1" dirty="0">
                <a:solidFill>
                  <a:srgbClr val="E63946">
                    <a:alpha val="6000"/>
                  </a:srgbClr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2</a:t>
            </a:r>
            <a:endParaRPr lang="en-US" sz="5400" dirty="0"/>
          </a:p>
        </p:txBody>
      </p:sp>
      <p:sp>
        <p:nvSpPr>
          <p:cNvPr id="24" name="Text 20"/>
          <p:cNvSpPr/>
          <p:nvPr/>
        </p:nvSpPr>
        <p:spPr>
          <a:xfrm>
            <a:off x="4846141" y="1196727"/>
            <a:ext cx="342900" cy="342900"/>
          </a:xfrm>
          <a:prstGeom prst="roundRect">
            <a:avLst>
              <a:gd name="adj" fmla="val 16667"/>
            </a:avLst>
          </a:prstGeom>
          <a:solidFill>
            <a:srgbClr val="E63946">
              <a:alpha val="12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5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48089" y="1298674"/>
            <a:ext cx="139005" cy="139005"/>
          </a:xfrm>
          <a:prstGeom prst="rect">
            <a:avLst/>
          </a:prstGeom>
        </p:spPr>
      </p:pic>
      <p:sp>
        <p:nvSpPr>
          <p:cNvPr id="26" name="Text 21"/>
          <p:cNvSpPr/>
          <p:nvPr/>
        </p:nvSpPr>
        <p:spPr>
          <a:xfrm>
            <a:off x="5289352" y="1216223"/>
            <a:ext cx="648295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620" b="1" kern="0" spc="74" dirty="0">
                <a:solidFill>
                  <a:srgbClr val="E639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CARD 2</a:t>
            </a:r>
            <a:endParaRPr lang="en-US" sz="620" dirty="0"/>
          </a:p>
        </p:txBody>
      </p:sp>
      <p:sp>
        <p:nvSpPr>
          <p:cNvPr id="27" name="Text 22"/>
          <p:cNvSpPr/>
          <p:nvPr/>
        </p:nvSpPr>
        <p:spPr>
          <a:xfrm>
            <a:off x="5289352" y="1348085"/>
            <a:ext cx="648295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356"/>
              </a:lnSpc>
              <a:buNone/>
            </a:pPr>
            <a:r>
              <a:rPr lang="en-US" sz="1130" b="1" dirty="0">
                <a:solidFill>
                  <a:srgbClr val="F0F4F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The Fine</a:t>
            </a:r>
            <a:endParaRPr lang="en-US" sz="1130" dirty="0"/>
          </a:p>
        </p:txBody>
      </p:sp>
      <p:sp>
        <p:nvSpPr>
          <p:cNvPr id="28" name="Text 23"/>
          <p:cNvSpPr/>
          <p:nvPr/>
        </p:nvSpPr>
        <p:spPr>
          <a:xfrm>
            <a:off x="4846141" y="1610618"/>
            <a:ext cx="3731663" cy="5208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02"/>
              </a:lnSpc>
              <a:buNone/>
            </a:pPr>
            <a:r>
              <a:rPr lang="en-US" sz="84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Drivers face civil penalties of </a:t>
            </a:r>
            <a:r>
              <a:rPr lang="en-US" sz="840" b="1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 to $2,750</a:t>
            </a:r>
            <a:r>
              <a:rPr lang="en-US" sz="84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per violation. Carriers can be penalized </a:t>
            </a:r>
            <a:r>
              <a:rPr lang="en-US" sz="840" b="1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 to $11,000</a:t>
            </a:r>
            <a:r>
              <a:rPr lang="en-US" sz="84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per offense — fines that compound fast across a fleet.</a:t>
            </a:r>
            <a:endParaRPr lang="en-US" sz="840" dirty="0"/>
          </a:p>
        </p:txBody>
      </p:sp>
      <p:sp>
        <p:nvSpPr>
          <p:cNvPr id="29" name="Text 24"/>
          <p:cNvSpPr/>
          <p:nvPr/>
        </p:nvSpPr>
        <p:spPr>
          <a:xfrm>
            <a:off x="429220" y="2899916"/>
            <a:ext cx="4078635" cy="1785193"/>
          </a:xfrm>
          <a:prstGeom prst="roundRect">
            <a:avLst>
              <a:gd name="adj" fmla="val 3984"/>
            </a:avLst>
          </a:prstGeom>
          <a:solidFill>
            <a:srgbClr val="1B2A3B"/>
          </a:solidFill>
          <a:ln w="9525">
            <a:solidFill>
              <a:srgbClr val="FFFFFF">
                <a:alpha val="5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0" name="Text 25"/>
          <p:cNvSpPr/>
          <p:nvPr/>
        </p:nvSpPr>
        <p:spPr>
          <a:xfrm>
            <a:off x="4045893" y="4090095"/>
            <a:ext cx="400519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5400" b="1" dirty="0">
                <a:solidFill>
                  <a:srgbClr val="E63946">
                    <a:alpha val="6000"/>
                  </a:srgbClr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3</a:t>
            </a:r>
            <a:endParaRPr lang="en-US" sz="5400" dirty="0"/>
          </a:p>
        </p:txBody>
      </p:sp>
      <p:sp>
        <p:nvSpPr>
          <p:cNvPr id="31" name="Text 26"/>
          <p:cNvSpPr/>
          <p:nvPr/>
        </p:nvSpPr>
        <p:spPr>
          <a:xfrm>
            <a:off x="639366" y="3110061"/>
            <a:ext cx="342900" cy="342900"/>
          </a:xfrm>
          <a:prstGeom prst="roundRect">
            <a:avLst>
              <a:gd name="adj" fmla="val 16667"/>
            </a:avLst>
          </a:prstGeom>
          <a:solidFill>
            <a:srgbClr val="E63946">
              <a:alpha val="12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32" name="Image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41313" y="3212009"/>
            <a:ext cx="139005" cy="139005"/>
          </a:xfrm>
          <a:prstGeom prst="rect">
            <a:avLst/>
          </a:prstGeom>
        </p:spPr>
      </p:pic>
      <p:sp>
        <p:nvSpPr>
          <p:cNvPr id="33" name="Text 27"/>
          <p:cNvSpPr/>
          <p:nvPr/>
        </p:nvSpPr>
        <p:spPr>
          <a:xfrm>
            <a:off x="1082576" y="3129558"/>
            <a:ext cx="867341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620" b="1" kern="0" spc="74" dirty="0">
                <a:solidFill>
                  <a:srgbClr val="E639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CARD 3</a:t>
            </a:r>
            <a:endParaRPr lang="en-US" sz="620" dirty="0"/>
          </a:p>
        </p:txBody>
      </p:sp>
      <p:sp>
        <p:nvSpPr>
          <p:cNvPr id="34" name="Text 28"/>
          <p:cNvSpPr/>
          <p:nvPr/>
        </p:nvSpPr>
        <p:spPr>
          <a:xfrm>
            <a:off x="1082576" y="3261420"/>
            <a:ext cx="867341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356"/>
              </a:lnSpc>
              <a:buNone/>
            </a:pPr>
            <a:r>
              <a:rPr lang="en-US" sz="1130" b="1" dirty="0">
                <a:solidFill>
                  <a:srgbClr val="F0F4F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The Record</a:t>
            </a:r>
            <a:endParaRPr lang="en-US" sz="1130" dirty="0"/>
          </a:p>
        </p:txBody>
      </p:sp>
      <p:sp>
        <p:nvSpPr>
          <p:cNvPr id="35" name="Text 29"/>
          <p:cNvSpPr/>
          <p:nvPr/>
        </p:nvSpPr>
        <p:spPr>
          <a:xfrm>
            <a:off x="639366" y="3523952"/>
            <a:ext cx="3731511" cy="5208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02"/>
              </a:lnSpc>
              <a:buNone/>
            </a:pPr>
            <a:r>
              <a:rPr lang="en-US" sz="84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Seatbelt violations appear on your </a:t>
            </a:r>
            <a:r>
              <a:rPr lang="en-US" sz="840" b="1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PSP (Pre-Employment Screening Program)</a:t>
            </a:r>
            <a:r>
              <a:rPr lang="en-US" sz="84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record and impact your </a:t>
            </a:r>
            <a:r>
              <a:rPr lang="en-US" sz="840" b="1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CSA scores</a:t>
            </a:r>
            <a:r>
              <a:rPr lang="en-US" sz="84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visible to every prospective carrier who checks your history.</a:t>
            </a:r>
            <a:endParaRPr lang="en-US" sz="840" dirty="0"/>
          </a:p>
        </p:txBody>
      </p:sp>
      <p:sp>
        <p:nvSpPr>
          <p:cNvPr id="36" name="Text 30"/>
          <p:cNvSpPr/>
          <p:nvPr/>
        </p:nvSpPr>
        <p:spPr>
          <a:xfrm>
            <a:off x="4635996" y="2899916"/>
            <a:ext cx="4078784" cy="1785193"/>
          </a:xfrm>
          <a:prstGeom prst="roundRect">
            <a:avLst>
              <a:gd name="adj" fmla="val 3984"/>
            </a:avLst>
          </a:prstGeom>
          <a:solidFill>
            <a:srgbClr val="1B2A3B"/>
          </a:solidFill>
          <a:ln w="9525">
            <a:solidFill>
              <a:srgbClr val="FFFFFF">
                <a:alpha val="5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7" name="Text 31"/>
          <p:cNvSpPr/>
          <p:nvPr/>
        </p:nvSpPr>
        <p:spPr>
          <a:xfrm>
            <a:off x="8252817" y="4090095"/>
            <a:ext cx="400519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5400" b="1" dirty="0">
                <a:solidFill>
                  <a:srgbClr val="E63946">
                    <a:alpha val="6000"/>
                  </a:srgbClr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4</a:t>
            </a:r>
            <a:endParaRPr lang="en-US" sz="5400" dirty="0"/>
          </a:p>
        </p:txBody>
      </p:sp>
      <p:sp>
        <p:nvSpPr>
          <p:cNvPr id="38" name="Text 32"/>
          <p:cNvSpPr/>
          <p:nvPr/>
        </p:nvSpPr>
        <p:spPr>
          <a:xfrm>
            <a:off x="4846141" y="3110061"/>
            <a:ext cx="342900" cy="342900"/>
          </a:xfrm>
          <a:prstGeom prst="roundRect">
            <a:avLst>
              <a:gd name="adj" fmla="val 16667"/>
            </a:avLst>
          </a:prstGeom>
          <a:solidFill>
            <a:srgbClr val="E63946">
              <a:alpha val="12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39" name="Image 4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948089" y="3212009"/>
            <a:ext cx="139005" cy="139005"/>
          </a:xfrm>
          <a:prstGeom prst="rect">
            <a:avLst/>
          </a:prstGeom>
        </p:spPr>
      </p:pic>
      <p:sp>
        <p:nvSpPr>
          <p:cNvPr id="40" name="Text 33"/>
          <p:cNvSpPr/>
          <p:nvPr/>
        </p:nvSpPr>
        <p:spPr>
          <a:xfrm>
            <a:off x="5289352" y="3129558"/>
            <a:ext cx="1375663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620" b="1" kern="0" spc="74" dirty="0">
                <a:solidFill>
                  <a:srgbClr val="E639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CARD 4</a:t>
            </a:r>
            <a:endParaRPr lang="en-US" sz="620" dirty="0"/>
          </a:p>
        </p:txBody>
      </p:sp>
      <p:sp>
        <p:nvSpPr>
          <p:cNvPr id="41" name="Text 34"/>
          <p:cNvSpPr/>
          <p:nvPr/>
        </p:nvSpPr>
        <p:spPr>
          <a:xfrm>
            <a:off x="5289352" y="3261420"/>
            <a:ext cx="1375663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356"/>
              </a:lnSpc>
              <a:buNone/>
            </a:pPr>
            <a:r>
              <a:rPr lang="en-US" sz="1130" b="1" dirty="0">
                <a:solidFill>
                  <a:srgbClr val="F0F4F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The Career Impact</a:t>
            </a:r>
            <a:endParaRPr lang="en-US" sz="1130" dirty="0"/>
          </a:p>
        </p:txBody>
      </p:sp>
      <p:sp>
        <p:nvSpPr>
          <p:cNvPr id="42" name="Text 35"/>
          <p:cNvSpPr/>
          <p:nvPr/>
        </p:nvSpPr>
        <p:spPr>
          <a:xfrm>
            <a:off x="4846141" y="3523952"/>
            <a:ext cx="3731663" cy="5208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02"/>
              </a:lnSpc>
              <a:buNone/>
            </a:pPr>
            <a:r>
              <a:rPr lang="en-US" sz="84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Repeated violations can affect </a:t>
            </a:r>
            <a:r>
              <a:rPr lang="en-US" sz="840" b="1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hiring decisions</a:t>
            </a:r>
            <a:r>
              <a:rPr lang="en-US" sz="84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840" b="1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insurance rates</a:t>
            </a:r>
            <a:r>
              <a:rPr lang="en-US" sz="84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and </a:t>
            </a:r>
            <a:r>
              <a:rPr lang="en-US" sz="840" b="1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carrier safety ratings</a:t>
            </a:r>
            <a:r>
              <a:rPr lang="en-US" sz="84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A pattern of non-compliance signals risk — and follows you across the industry.</a:t>
            </a:r>
            <a:endParaRPr lang="en-US" sz="840" dirty="0"/>
          </a:p>
        </p:txBody>
      </p:sp>
      <p:sp>
        <p:nvSpPr>
          <p:cNvPr id="43" name="Text 36"/>
          <p:cNvSpPr/>
          <p:nvPr/>
        </p:nvSpPr>
        <p:spPr>
          <a:xfrm>
            <a:off x="429220" y="4785420"/>
            <a:ext cx="3228707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020"/>
              </a:lnSpc>
              <a:buNone/>
            </a:pPr>
            <a:r>
              <a:rPr lang="en-US" sz="680" kern="0" spc="27" dirty="0">
                <a:solidFill>
                  <a:srgbClr val="94A3B8">
                    <a:alpha val="55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FMCSA 49 CFR Part 392.16 · FMCSA Civil Penalty Guidelines</a:t>
            </a:r>
            <a:endParaRPr lang="en-US" sz="680" dirty="0"/>
          </a:p>
        </p:txBody>
      </p:sp>
      <p:sp>
        <p:nvSpPr>
          <p:cNvPr id="44" name="Text 37"/>
          <p:cNvSpPr/>
          <p:nvPr/>
        </p:nvSpPr>
        <p:spPr>
          <a:xfrm>
            <a:off x="7588746" y="4785420"/>
            <a:ext cx="1238637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020"/>
              </a:lnSpc>
              <a:buNone/>
            </a:pPr>
            <a:r>
              <a:rPr lang="en-US" sz="680" kern="0" spc="27" dirty="0">
                <a:solidFill>
                  <a:srgbClr val="94A3B8">
                    <a:alpha val="55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CDL Safety Training Series</a:t>
            </a:r>
            <a:endParaRPr lang="en-US" sz="68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A2D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0050" y="368796"/>
            <a:ext cx="285750" cy="21580"/>
          </a:xfrm>
          <a:prstGeom prst="roundRect">
            <a:avLst>
              <a:gd name="adj" fmla="val 64736"/>
            </a:avLst>
          </a:prstGeom>
          <a:solidFill>
            <a:srgbClr val="E6394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800100" y="314920"/>
            <a:ext cx="2685678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020"/>
              </a:lnSpc>
              <a:buNone/>
            </a:pPr>
            <a:r>
              <a:rPr lang="en-US" sz="68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FMCSA COMPLIANCE — CSA SCORE IMPACT</a:t>
            </a:r>
            <a:endParaRPr lang="en-US" sz="680" dirty="0"/>
          </a:p>
        </p:txBody>
      </p:sp>
      <p:sp>
        <p:nvSpPr>
          <p:cNvPr id="4" name="Text 2"/>
          <p:cNvSpPr/>
          <p:nvPr/>
        </p:nvSpPr>
        <p:spPr>
          <a:xfrm>
            <a:off x="400050" y="645021"/>
            <a:ext cx="8927973" cy="2789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97"/>
              </a:lnSpc>
              <a:spcAft>
                <a:spcPts val="1580"/>
              </a:spcAft>
              <a:buNone/>
            </a:pPr>
            <a:r>
              <a:rPr lang="en-US" sz="1910" kern="0" spc="-19" dirty="0">
                <a:solidFill>
                  <a:srgbClr val="F0F4F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Your CSA Score: </a:t>
            </a:r>
            <a:r>
              <a:rPr lang="en-US" sz="1910" b="1" kern="0" spc="-19" dirty="0">
                <a:solidFill>
                  <a:srgbClr val="F0F4F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Belted</a:t>
            </a:r>
            <a:r>
              <a:rPr lang="en-US" sz="1910" kern="0" spc="-19" dirty="0">
                <a:solidFill>
                  <a:srgbClr val="F0F4F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 vs. </a:t>
            </a:r>
            <a:r>
              <a:rPr lang="en-US" sz="1910" b="1" kern="0" spc="-19" dirty="0">
                <a:solidFill>
                  <a:srgbClr val="F0F4F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Unbelted</a:t>
            </a:r>
            <a:r>
              <a:rPr lang="en-US" sz="1910" kern="0" spc="-19" dirty="0">
                <a:solidFill>
                  <a:srgbClr val="F0F4F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 Driver Record</a:t>
            </a:r>
            <a:endParaRPr lang="en-US" sz="1910" dirty="0"/>
          </a:p>
        </p:txBody>
      </p:sp>
      <p:sp>
        <p:nvSpPr>
          <p:cNvPr id="5" name="Text 3"/>
          <p:cNvSpPr/>
          <p:nvPr/>
        </p:nvSpPr>
        <p:spPr>
          <a:xfrm>
            <a:off x="400050" y="1124545"/>
            <a:ext cx="3857625" cy="3494038"/>
          </a:xfrm>
          <a:prstGeom prst="roundRect">
            <a:avLst>
              <a:gd name="adj" fmla="val 2472"/>
            </a:avLst>
          </a:prstGeom>
          <a:solidFill>
            <a:srgbClr val="253545"/>
          </a:solidFill>
          <a:ln w="9525">
            <a:solidFill>
              <a:srgbClr val="22C55E">
                <a:alpha val="35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409575" y="1134070"/>
            <a:ext cx="3838575" cy="566886"/>
          </a:xfrm>
          <a:prstGeom prst="rect">
            <a:avLst/>
          </a:prstGeom>
          <a:solidFill>
            <a:srgbClr val="22C55E">
              <a:alpha val="12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409575" y="1691432"/>
            <a:ext cx="3838575" cy="9525"/>
          </a:xfrm>
          <a:prstGeom prst="rect">
            <a:avLst/>
          </a:prstGeom>
          <a:solidFill>
            <a:srgbClr val="FFFFFF">
              <a:alpha val="7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610195" y="1277541"/>
            <a:ext cx="285750" cy="285750"/>
          </a:xfrm>
          <a:prstGeom prst="ellipse">
            <a:avLst/>
          </a:prstGeom>
          <a:solidFill>
            <a:srgbClr val="22C55E">
              <a:alpha val="18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6702" y="1354047"/>
            <a:ext cx="132588" cy="132588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996255" y="1312813"/>
            <a:ext cx="1677710" cy="2152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695"/>
              </a:lnSpc>
              <a:buNone/>
            </a:pPr>
            <a:r>
              <a:rPr lang="en-US" sz="1130" b="1" dirty="0">
                <a:solidFill>
                  <a:srgbClr val="4ADE80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COMPLIANT DRIVER</a:t>
            </a:r>
            <a:endParaRPr lang="en-US" sz="1130" dirty="0"/>
          </a:p>
        </p:txBody>
      </p:sp>
      <p:sp>
        <p:nvSpPr>
          <p:cNvPr id="11" name="Text 8"/>
          <p:cNvSpPr/>
          <p:nvPr/>
        </p:nvSpPr>
        <p:spPr>
          <a:xfrm>
            <a:off x="3437037" y="1332161"/>
            <a:ext cx="610493" cy="193997"/>
          </a:xfrm>
          <a:prstGeom prst="roundRect">
            <a:avLst>
              <a:gd name="adj" fmla="val 3678474"/>
            </a:avLst>
          </a:prstGeom>
          <a:solidFill>
            <a:srgbClr val="22C55E">
              <a:alpha val="18000"/>
            </a:srgbClr>
          </a:solidFill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620" b="1" dirty="0">
                <a:solidFill>
                  <a:srgbClr val="4AD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RISK</a:t>
            </a:r>
            <a:endParaRPr lang="en-US" sz="620" dirty="0"/>
          </a:p>
        </p:txBody>
      </p:sp>
      <p:sp>
        <p:nvSpPr>
          <p:cNvPr id="12" name="Text 9"/>
          <p:cNvSpPr/>
          <p:nvPr/>
        </p:nvSpPr>
        <p:spPr>
          <a:xfrm>
            <a:off x="610195" y="2178546"/>
            <a:ext cx="3437334" cy="9525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3" name="Text 10"/>
          <p:cNvSpPr/>
          <p:nvPr/>
        </p:nvSpPr>
        <p:spPr>
          <a:xfrm>
            <a:off x="610195" y="1972568"/>
            <a:ext cx="57150" cy="57150"/>
          </a:xfrm>
          <a:prstGeom prst="ellipse">
            <a:avLst/>
          </a:prstGeom>
          <a:solidFill>
            <a:srgbClr val="4ADE80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4" name="Text 11"/>
          <p:cNvSpPr/>
          <p:nvPr/>
        </p:nvSpPr>
        <p:spPr>
          <a:xfrm>
            <a:off x="767655" y="1923157"/>
            <a:ext cx="2847097" cy="1766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392"/>
              </a:lnSpc>
              <a:buNone/>
            </a:pPr>
            <a:r>
              <a:rPr lang="en-US" sz="960" b="1" dirty="0">
                <a:solidFill>
                  <a:srgbClr val="4AD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Clean</a:t>
            </a:r>
            <a:r>
              <a:rPr lang="en-US" sz="96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seatbelt record — zero violations on PSP</a:t>
            </a:r>
            <a:endParaRPr lang="en-US" sz="960" dirty="0"/>
          </a:p>
        </p:txBody>
      </p:sp>
      <p:sp>
        <p:nvSpPr>
          <p:cNvPr id="15" name="Text 12"/>
          <p:cNvSpPr/>
          <p:nvPr/>
        </p:nvSpPr>
        <p:spPr>
          <a:xfrm>
            <a:off x="610195" y="2522190"/>
            <a:ext cx="3437334" cy="9525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6" name="Text 13"/>
          <p:cNvSpPr/>
          <p:nvPr/>
        </p:nvSpPr>
        <p:spPr>
          <a:xfrm>
            <a:off x="610195" y="2316212"/>
            <a:ext cx="57150" cy="57150"/>
          </a:xfrm>
          <a:prstGeom prst="ellipse">
            <a:avLst/>
          </a:prstGeom>
          <a:solidFill>
            <a:srgbClr val="4ADE80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7" name="Text 14"/>
          <p:cNvSpPr/>
          <p:nvPr/>
        </p:nvSpPr>
        <p:spPr>
          <a:xfrm>
            <a:off x="767655" y="2266801"/>
            <a:ext cx="3129989" cy="1766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392"/>
              </a:lnSpc>
              <a:buNone/>
            </a:pPr>
            <a:r>
              <a:rPr lang="en-US" sz="96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HOS/safety violations </a:t>
            </a:r>
            <a:r>
              <a:rPr lang="en-US" sz="960" b="1" dirty="0">
                <a:solidFill>
                  <a:srgbClr val="4AD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stacking</a:t>
            </a:r>
            <a:r>
              <a:rPr lang="en-US" sz="96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on BASIC scores</a:t>
            </a:r>
            <a:endParaRPr lang="en-US" sz="960" dirty="0"/>
          </a:p>
        </p:txBody>
      </p:sp>
      <p:sp>
        <p:nvSpPr>
          <p:cNvPr id="18" name="Text 15"/>
          <p:cNvSpPr/>
          <p:nvPr/>
        </p:nvSpPr>
        <p:spPr>
          <a:xfrm>
            <a:off x="610195" y="2865834"/>
            <a:ext cx="3437334" cy="9525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9" name="Text 16"/>
          <p:cNvSpPr/>
          <p:nvPr/>
        </p:nvSpPr>
        <p:spPr>
          <a:xfrm>
            <a:off x="610195" y="2659856"/>
            <a:ext cx="57150" cy="57150"/>
          </a:xfrm>
          <a:prstGeom prst="ellipse">
            <a:avLst/>
          </a:prstGeom>
          <a:solidFill>
            <a:srgbClr val="4ADE80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0" name="Text 17"/>
          <p:cNvSpPr/>
          <p:nvPr/>
        </p:nvSpPr>
        <p:spPr>
          <a:xfrm>
            <a:off x="767655" y="2610445"/>
            <a:ext cx="3278639" cy="1766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392"/>
              </a:lnSpc>
              <a:buNone/>
            </a:pPr>
            <a:r>
              <a:rPr lang="en-US" sz="960" b="1" dirty="0">
                <a:solidFill>
                  <a:srgbClr val="4AD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Stronger</a:t>
            </a:r>
            <a:r>
              <a:rPr lang="en-US" sz="96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hire-ability profile at safety-conscious carriers</a:t>
            </a:r>
            <a:endParaRPr lang="en-US" sz="960" dirty="0"/>
          </a:p>
        </p:txBody>
      </p:sp>
      <p:sp>
        <p:nvSpPr>
          <p:cNvPr id="21" name="Text 18"/>
          <p:cNvSpPr/>
          <p:nvPr/>
        </p:nvSpPr>
        <p:spPr>
          <a:xfrm>
            <a:off x="610195" y="3209479"/>
            <a:ext cx="3437334" cy="9525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2" name="Text 19"/>
          <p:cNvSpPr/>
          <p:nvPr/>
        </p:nvSpPr>
        <p:spPr>
          <a:xfrm>
            <a:off x="610195" y="3003500"/>
            <a:ext cx="57150" cy="57150"/>
          </a:xfrm>
          <a:prstGeom prst="ellipse">
            <a:avLst/>
          </a:prstGeom>
          <a:solidFill>
            <a:srgbClr val="4ADE80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3" name="Text 20"/>
          <p:cNvSpPr/>
          <p:nvPr/>
        </p:nvSpPr>
        <p:spPr>
          <a:xfrm>
            <a:off x="767655" y="2954089"/>
            <a:ext cx="2667833" cy="1766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392"/>
              </a:lnSpc>
              <a:buNone/>
            </a:pPr>
            <a:r>
              <a:rPr lang="en-US" sz="960" b="1" dirty="0">
                <a:solidFill>
                  <a:srgbClr val="4AD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Lower</a:t>
            </a:r>
            <a:r>
              <a:rPr lang="en-US" sz="96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carrier liability exposure and legal risk</a:t>
            </a:r>
            <a:endParaRPr lang="en-US" sz="960" dirty="0"/>
          </a:p>
        </p:txBody>
      </p:sp>
      <p:sp>
        <p:nvSpPr>
          <p:cNvPr id="24" name="Text 21"/>
          <p:cNvSpPr/>
          <p:nvPr/>
        </p:nvSpPr>
        <p:spPr>
          <a:xfrm>
            <a:off x="610195" y="3553123"/>
            <a:ext cx="3437334" cy="9525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5" name="Text 22"/>
          <p:cNvSpPr/>
          <p:nvPr/>
        </p:nvSpPr>
        <p:spPr>
          <a:xfrm>
            <a:off x="610195" y="3347145"/>
            <a:ext cx="57150" cy="57150"/>
          </a:xfrm>
          <a:prstGeom prst="ellipse">
            <a:avLst/>
          </a:prstGeom>
          <a:solidFill>
            <a:srgbClr val="4ADE80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6" name="Text 23"/>
          <p:cNvSpPr/>
          <p:nvPr/>
        </p:nvSpPr>
        <p:spPr>
          <a:xfrm>
            <a:off x="767655" y="3297734"/>
            <a:ext cx="2891135" cy="1766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392"/>
              </a:lnSpc>
              <a:buNone/>
            </a:pPr>
            <a:r>
              <a:rPr lang="en-US" sz="96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Carrier qualifies for </a:t>
            </a:r>
            <a:r>
              <a:rPr lang="en-US" sz="960" b="1" dirty="0">
                <a:solidFill>
                  <a:srgbClr val="4AD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better insurance premiums</a:t>
            </a:r>
            <a:endParaRPr lang="en-US" sz="960" dirty="0"/>
          </a:p>
        </p:txBody>
      </p:sp>
      <p:sp>
        <p:nvSpPr>
          <p:cNvPr id="27" name="Text 24"/>
          <p:cNvSpPr/>
          <p:nvPr/>
        </p:nvSpPr>
        <p:spPr>
          <a:xfrm>
            <a:off x="610195" y="4054376"/>
            <a:ext cx="3781068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620" kern="0" spc="62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DRIVER BASIC SCORE (UNSAFE DRIVING)</a:t>
            </a:r>
            <a:endParaRPr lang="en-US" sz="620" dirty="0"/>
          </a:p>
        </p:txBody>
      </p:sp>
      <p:sp>
        <p:nvSpPr>
          <p:cNvPr id="28" name="Text 25"/>
          <p:cNvSpPr/>
          <p:nvPr/>
        </p:nvSpPr>
        <p:spPr>
          <a:xfrm>
            <a:off x="610195" y="4215557"/>
            <a:ext cx="3437334" cy="57150"/>
          </a:xfrm>
          <a:prstGeom prst="roundRect">
            <a:avLst>
              <a:gd name="adj" fmla="val 51111"/>
            </a:avLst>
          </a:prstGeom>
          <a:solidFill>
            <a:srgbClr val="FFFFFF">
              <a:alpha val="8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9" name="Text 26"/>
          <p:cNvSpPr/>
          <p:nvPr/>
        </p:nvSpPr>
        <p:spPr>
          <a:xfrm>
            <a:off x="610195" y="4215557"/>
            <a:ext cx="756196" cy="57150"/>
          </a:xfrm>
          <a:prstGeom prst="roundRect">
            <a:avLst>
              <a:gd name="adj" fmla="val 51111"/>
            </a:avLst>
          </a:prstGeom>
          <a:gradFill rotWithShape="1">
            <a:gsLst>
              <a:gs pos="0">
                <a:srgbClr val="16A34A"/>
              </a:gs>
              <a:gs pos="100000">
                <a:srgbClr val="4ADE80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0" name="Text 27"/>
          <p:cNvSpPr/>
          <p:nvPr/>
        </p:nvSpPr>
        <p:spPr>
          <a:xfrm>
            <a:off x="610195" y="4308128"/>
            <a:ext cx="3781068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20"/>
              </a:lnSpc>
              <a:buNone/>
            </a:pPr>
            <a:r>
              <a:rPr lang="en-US" sz="680" b="1" dirty="0">
                <a:solidFill>
                  <a:srgbClr val="4AD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— Below Alert Threshold ✓</a:t>
            </a:r>
            <a:endParaRPr lang="en-US" sz="680" dirty="0"/>
          </a:p>
        </p:txBody>
      </p:sp>
      <p:sp>
        <p:nvSpPr>
          <p:cNvPr id="31" name="Text 28"/>
          <p:cNvSpPr/>
          <p:nvPr/>
        </p:nvSpPr>
        <p:spPr>
          <a:xfrm>
            <a:off x="4568130" y="1124545"/>
            <a:ext cx="7590" cy="1618059"/>
          </a:xfrm>
          <a:prstGeom prst="rect">
            <a:avLst/>
          </a:prstGeom>
          <a:solidFill>
            <a:srgbClr val="FFFFFF">
              <a:alpha val="10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2" name="Text 29"/>
          <p:cNvSpPr/>
          <p:nvPr/>
        </p:nvSpPr>
        <p:spPr>
          <a:xfrm>
            <a:off x="4443115" y="2742605"/>
            <a:ext cx="257770" cy="283547"/>
          </a:xfrm>
          <a:prstGeom prst="ellipse">
            <a:avLst/>
          </a:prstGeom>
          <a:solidFill>
            <a:srgbClr val="1A2D3F"/>
          </a:solidFill>
          <a:ln w="9525">
            <a:solidFill>
              <a:srgbClr val="FFFFFF">
                <a:alpha val="15000"/>
              </a:srgbClr>
            </a:solidFill>
          </a:ln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620" b="1" kern="0" spc="3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</a:t>
            </a:r>
            <a:endParaRPr lang="en-US" sz="620" dirty="0"/>
          </a:p>
        </p:txBody>
      </p:sp>
      <p:sp>
        <p:nvSpPr>
          <p:cNvPr id="33" name="Text 30"/>
          <p:cNvSpPr/>
          <p:nvPr/>
        </p:nvSpPr>
        <p:spPr>
          <a:xfrm>
            <a:off x="4568130" y="3000375"/>
            <a:ext cx="7590" cy="1618208"/>
          </a:xfrm>
          <a:prstGeom prst="rect">
            <a:avLst/>
          </a:prstGeom>
          <a:solidFill>
            <a:srgbClr val="FFFFFF">
              <a:alpha val="10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4" name="Text 31"/>
          <p:cNvSpPr/>
          <p:nvPr/>
        </p:nvSpPr>
        <p:spPr>
          <a:xfrm>
            <a:off x="4886325" y="1124545"/>
            <a:ext cx="3857625" cy="3494038"/>
          </a:xfrm>
          <a:prstGeom prst="roundRect">
            <a:avLst>
              <a:gd name="adj" fmla="val 2472"/>
            </a:avLst>
          </a:prstGeom>
          <a:solidFill>
            <a:srgbClr val="253545"/>
          </a:solidFill>
          <a:ln w="9525">
            <a:solidFill>
              <a:srgbClr val="E63946">
                <a:alpha val="35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5" name="Text 32"/>
          <p:cNvSpPr/>
          <p:nvPr/>
        </p:nvSpPr>
        <p:spPr>
          <a:xfrm>
            <a:off x="4895850" y="1134070"/>
            <a:ext cx="3838575" cy="566886"/>
          </a:xfrm>
          <a:prstGeom prst="rect">
            <a:avLst/>
          </a:prstGeom>
          <a:solidFill>
            <a:srgbClr val="E63946">
              <a:alpha val="12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6" name="Text 33"/>
          <p:cNvSpPr/>
          <p:nvPr/>
        </p:nvSpPr>
        <p:spPr>
          <a:xfrm>
            <a:off x="4895850" y="1691432"/>
            <a:ext cx="3838575" cy="9525"/>
          </a:xfrm>
          <a:prstGeom prst="rect">
            <a:avLst/>
          </a:prstGeom>
          <a:solidFill>
            <a:srgbClr val="FFFFFF">
              <a:alpha val="7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7" name="Text 34"/>
          <p:cNvSpPr/>
          <p:nvPr/>
        </p:nvSpPr>
        <p:spPr>
          <a:xfrm>
            <a:off x="5096470" y="1277541"/>
            <a:ext cx="285750" cy="285750"/>
          </a:xfrm>
          <a:prstGeom prst="ellipse">
            <a:avLst/>
          </a:prstGeom>
          <a:solidFill>
            <a:srgbClr val="E63946">
              <a:alpha val="18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38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72977" y="1354047"/>
            <a:ext cx="132588" cy="132588"/>
          </a:xfrm>
          <a:prstGeom prst="rect">
            <a:avLst/>
          </a:prstGeom>
        </p:spPr>
      </p:pic>
      <p:sp>
        <p:nvSpPr>
          <p:cNvPr id="39" name="Text 35"/>
          <p:cNvSpPr/>
          <p:nvPr/>
        </p:nvSpPr>
        <p:spPr>
          <a:xfrm>
            <a:off x="5482530" y="1312813"/>
            <a:ext cx="2105814" cy="2152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695"/>
              </a:lnSpc>
              <a:buNone/>
            </a:pPr>
            <a:r>
              <a:rPr lang="en-US" sz="1130" b="1" dirty="0">
                <a:solidFill>
                  <a:srgbClr val="F87171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NON-COMPLIANT DRIVER</a:t>
            </a:r>
            <a:endParaRPr lang="en-US" sz="1130" dirty="0"/>
          </a:p>
        </p:txBody>
      </p:sp>
      <p:sp>
        <p:nvSpPr>
          <p:cNvPr id="40" name="Text 36"/>
          <p:cNvSpPr/>
          <p:nvPr/>
        </p:nvSpPr>
        <p:spPr>
          <a:xfrm>
            <a:off x="7900690" y="1332161"/>
            <a:ext cx="633115" cy="193997"/>
          </a:xfrm>
          <a:prstGeom prst="roundRect">
            <a:avLst>
              <a:gd name="adj" fmla="val 3678474"/>
            </a:avLst>
          </a:prstGeom>
          <a:solidFill>
            <a:srgbClr val="E63946">
              <a:alpha val="18000"/>
            </a:srgbClr>
          </a:solidFill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620" b="1" dirty="0">
                <a:solidFill>
                  <a:srgbClr val="F8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RISK</a:t>
            </a:r>
            <a:endParaRPr lang="en-US" sz="620" dirty="0"/>
          </a:p>
        </p:txBody>
      </p:sp>
      <p:sp>
        <p:nvSpPr>
          <p:cNvPr id="41" name="Text 37"/>
          <p:cNvSpPr/>
          <p:nvPr/>
        </p:nvSpPr>
        <p:spPr>
          <a:xfrm>
            <a:off x="5096470" y="2178546"/>
            <a:ext cx="3437334" cy="9525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2" name="Text 38"/>
          <p:cNvSpPr/>
          <p:nvPr/>
        </p:nvSpPr>
        <p:spPr>
          <a:xfrm>
            <a:off x="5096470" y="1972568"/>
            <a:ext cx="57150" cy="57150"/>
          </a:xfrm>
          <a:prstGeom prst="ellipse">
            <a:avLst/>
          </a:prstGeom>
          <a:solidFill>
            <a:srgbClr val="F87171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3" name="Text 39"/>
          <p:cNvSpPr/>
          <p:nvPr/>
        </p:nvSpPr>
        <p:spPr>
          <a:xfrm>
            <a:off x="5253930" y="1923157"/>
            <a:ext cx="2688461" cy="1766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392"/>
              </a:lnSpc>
              <a:buNone/>
            </a:pPr>
            <a:r>
              <a:rPr lang="en-US" sz="96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Seatbelt violations on PSP record for </a:t>
            </a:r>
            <a:r>
              <a:rPr lang="en-US" sz="960" b="1" dirty="0">
                <a:solidFill>
                  <a:srgbClr val="F8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years</a:t>
            </a:r>
            <a:endParaRPr lang="en-US" sz="960" dirty="0"/>
          </a:p>
        </p:txBody>
      </p:sp>
      <p:sp>
        <p:nvSpPr>
          <p:cNvPr id="44" name="Text 40"/>
          <p:cNvSpPr/>
          <p:nvPr/>
        </p:nvSpPr>
        <p:spPr>
          <a:xfrm>
            <a:off x="5096470" y="2698849"/>
            <a:ext cx="3437334" cy="9525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5" name="Text 41"/>
          <p:cNvSpPr/>
          <p:nvPr/>
        </p:nvSpPr>
        <p:spPr>
          <a:xfrm>
            <a:off x="5096470" y="2316212"/>
            <a:ext cx="57150" cy="57150"/>
          </a:xfrm>
          <a:prstGeom prst="ellipse">
            <a:avLst/>
          </a:prstGeom>
          <a:solidFill>
            <a:srgbClr val="F87171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6" name="Text 42"/>
          <p:cNvSpPr/>
          <p:nvPr/>
        </p:nvSpPr>
        <p:spPr>
          <a:xfrm>
            <a:off x="5253930" y="2266801"/>
            <a:ext cx="3345472" cy="3709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392"/>
              </a:lnSpc>
              <a:buNone/>
            </a:pPr>
            <a:r>
              <a:rPr lang="en-US" sz="960" b="1" dirty="0">
                <a:solidFill>
                  <a:srgbClr val="F8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Increases</a:t>
            </a:r>
            <a:r>
              <a:rPr lang="en-US" sz="96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carrier's BASIC score under Driver Fitness category</a:t>
            </a:r>
            <a:endParaRPr lang="en-US" sz="960" dirty="0"/>
          </a:p>
        </p:txBody>
      </p:sp>
      <p:sp>
        <p:nvSpPr>
          <p:cNvPr id="47" name="Text 43"/>
          <p:cNvSpPr/>
          <p:nvPr/>
        </p:nvSpPr>
        <p:spPr>
          <a:xfrm>
            <a:off x="5096470" y="3042493"/>
            <a:ext cx="3437334" cy="9525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8" name="Text 44"/>
          <p:cNvSpPr/>
          <p:nvPr/>
        </p:nvSpPr>
        <p:spPr>
          <a:xfrm>
            <a:off x="5096470" y="2836515"/>
            <a:ext cx="57150" cy="57150"/>
          </a:xfrm>
          <a:prstGeom prst="ellipse">
            <a:avLst/>
          </a:prstGeom>
          <a:solidFill>
            <a:srgbClr val="F87171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9" name="Text 45"/>
          <p:cNvSpPr/>
          <p:nvPr/>
        </p:nvSpPr>
        <p:spPr>
          <a:xfrm>
            <a:off x="5253930" y="2787104"/>
            <a:ext cx="2921749" cy="1766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392"/>
              </a:lnSpc>
              <a:buNone/>
            </a:pPr>
            <a:r>
              <a:rPr lang="en-US" sz="960" b="1" dirty="0">
                <a:solidFill>
                  <a:srgbClr val="F8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Triggers</a:t>
            </a:r>
            <a:r>
              <a:rPr lang="en-US" sz="96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heightened roadside inspection scrutiny</a:t>
            </a:r>
            <a:endParaRPr lang="en-US" sz="960" dirty="0"/>
          </a:p>
        </p:txBody>
      </p:sp>
      <p:sp>
        <p:nvSpPr>
          <p:cNvPr id="50" name="Text 46"/>
          <p:cNvSpPr/>
          <p:nvPr/>
        </p:nvSpPr>
        <p:spPr>
          <a:xfrm>
            <a:off x="5096470" y="3386138"/>
            <a:ext cx="3437334" cy="9525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1" name="Text 47"/>
          <p:cNvSpPr/>
          <p:nvPr/>
        </p:nvSpPr>
        <p:spPr>
          <a:xfrm>
            <a:off x="5096470" y="3180159"/>
            <a:ext cx="57150" cy="57150"/>
          </a:xfrm>
          <a:prstGeom prst="ellipse">
            <a:avLst/>
          </a:prstGeom>
          <a:solidFill>
            <a:srgbClr val="F87171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2" name="Text 48"/>
          <p:cNvSpPr/>
          <p:nvPr/>
        </p:nvSpPr>
        <p:spPr>
          <a:xfrm>
            <a:off x="5253930" y="3130748"/>
            <a:ext cx="3211845" cy="1766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392"/>
              </a:lnSpc>
              <a:buNone/>
            </a:pPr>
            <a:r>
              <a:rPr lang="en-US" sz="960" b="1" dirty="0">
                <a:solidFill>
                  <a:srgbClr val="F8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Jeopardizes</a:t>
            </a:r>
            <a:r>
              <a:rPr lang="en-US" sz="96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employment at safety-conscious carriers</a:t>
            </a:r>
            <a:endParaRPr lang="en-US" sz="960" dirty="0"/>
          </a:p>
        </p:txBody>
      </p:sp>
      <p:sp>
        <p:nvSpPr>
          <p:cNvPr id="53" name="Text 49"/>
          <p:cNvSpPr/>
          <p:nvPr/>
        </p:nvSpPr>
        <p:spPr>
          <a:xfrm>
            <a:off x="5096470" y="3729782"/>
            <a:ext cx="3437334" cy="9525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4" name="Text 50"/>
          <p:cNvSpPr/>
          <p:nvPr/>
        </p:nvSpPr>
        <p:spPr>
          <a:xfrm>
            <a:off x="5096470" y="3523804"/>
            <a:ext cx="57150" cy="57150"/>
          </a:xfrm>
          <a:prstGeom prst="ellipse">
            <a:avLst/>
          </a:prstGeom>
          <a:solidFill>
            <a:srgbClr val="F87171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5" name="Text 51"/>
          <p:cNvSpPr/>
          <p:nvPr/>
        </p:nvSpPr>
        <p:spPr>
          <a:xfrm>
            <a:off x="5253930" y="3474393"/>
            <a:ext cx="3346743" cy="1766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392"/>
              </a:lnSpc>
              <a:buNone/>
            </a:pPr>
            <a:r>
              <a:rPr lang="en-US" sz="96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violation can </a:t>
            </a:r>
            <a:r>
              <a:rPr lang="en-US" sz="960" b="1" dirty="0">
                <a:solidFill>
                  <a:srgbClr val="F8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cascade</a:t>
            </a:r>
            <a:r>
              <a:rPr lang="en-US" sz="96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into broader carrier audit risk</a:t>
            </a:r>
            <a:endParaRPr lang="en-US" sz="960" dirty="0"/>
          </a:p>
        </p:txBody>
      </p:sp>
      <p:sp>
        <p:nvSpPr>
          <p:cNvPr id="56" name="Text 52"/>
          <p:cNvSpPr/>
          <p:nvPr/>
        </p:nvSpPr>
        <p:spPr>
          <a:xfrm>
            <a:off x="5096470" y="4054376"/>
            <a:ext cx="3781068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620" kern="0" spc="62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DRIVER BASIC SCORE (UNSAFE DRIVING)</a:t>
            </a:r>
            <a:endParaRPr lang="en-US" sz="620" dirty="0"/>
          </a:p>
        </p:txBody>
      </p:sp>
      <p:sp>
        <p:nvSpPr>
          <p:cNvPr id="57" name="Text 53"/>
          <p:cNvSpPr/>
          <p:nvPr/>
        </p:nvSpPr>
        <p:spPr>
          <a:xfrm>
            <a:off x="5096470" y="4215557"/>
            <a:ext cx="3437334" cy="57150"/>
          </a:xfrm>
          <a:prstGeom prst="roundRect">
            <a:avLst>
              <a:gd name="adj" fmla="val 51111"/>
            </a:avLst>
          </a:prstGeom>
          <a:solidFill>
            <a:srgbClr val="FFFFFF">
              <a:alpha val="8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8" name="Text 54"/>
          <p:cNvSpPr/>
          <p:nvPr/>
        </p:nvSpPr>
        <p:spPr>
          <a:xfrm>
            <a:off x="5096470" y="4215557"/>
            <a:ext cx="2680990" cy="57150"/>
          </a:xfrm>
          <a:prstGeom prst="roundRect">
            <a:avLst>
              <a:gd name="adj" fmla="val 51111"/>
            </a:avLst>
          </a:prstGeom>
          <a:gradFill rotWithShape="1">
            <a:gsLst>
              <a:gs pos="0">
                <a:srgbClr val="E63946"/>
              </a:gs>
              <a:gs pos="100000">
                <a:srgbClr val="F87171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9" name="Text 55"/>
          <p:cNvSpPr/>
          <p:nvPr/>
        </p:nvSpPr>
        <p:spPr>
          <a:xfrm>
            <a:off x="5096470" y="4308128"/>
            <a:ext cx="3781068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20"/>
              </a:lnSpc>
              <a:buNone/>
            </a:pPr>
            <a:r>
              <a:rPr lang="en-US" sz="680" b="1" dirty="0">
                <a:solidFill>
                  <a:srgbClr val="F8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Elevated — Alert Threshold Breached ✗</a:t>
            </a:r>
            <a:endParaRPr lang="en-US" sz="680" dirty="0"/>
          </a:p>
        </p:txBody>
      </p:sp>
      <p:sp>
        <p:nvSpPr>
          <p:cNvPr id="60" name="Text 56"/>
          <p:cNvSpPr/>
          <p:nvPr/>
        </p:nvSpPr>
        <p:spPr>
          <a:xfrm>
            <a:off x="400050" y="4759077"/>
            <a:ext cx="21580" cy="114300"/>
          </a:xfrm>
          <a:prstGeom prst="roundRect">
            <a:avLst>
              <a:gd name="adj" fmla="val 64736"/>
            </a:avLst>
          </a:prstGeom>
          <a:solidFill>
            <a:srgbClr val="E6394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1" name="Text 57"/>
          <p:cNvSpPr/>
          <p:nvPr/>
        </p:nvSpPr>
        <p:spPr>
          <a:xfrm>
            <a:off x="492621" y="4746724"/>
            <a:ext cx="6588547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095"/>
              </a:lnSpc>
              <a:buNone/>
            </a:pPr>
            <a:r>
              <a:rPr lang="en-US" sz="73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PSP records follow a driver for </a:t>
            </a:r>
            <a:r>
              <a:rPr lang="en-US" sz="730" b="1" dirty="0">
                <a:solidFill>
                  <a:srgbClr val="F8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years</a:t>
            </a:r>
            <a:r>
              <a:rPr lang="en-US" sz="73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one seatbelt violation can cost you your next job opportunity. Source: FMCSA CSA BASIC methodology.</a:t>
            </a:r>
            <a:endParaRPr lang="en-US" sz="73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35421"/>
          </a:xfrm>
          <a:prstGeom prst="rect">
            <a:avLst/>
          </a:prstGeom>
          <a:gradFill rotWithShape="1">
            <a:gsLst>
              <a:gs pos="0">
                <a:srgbClr val="E63946"/>
              </a:gs>
              <a:gs pos="50000">
                <a:srgbClr val="E63946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1499890" y="857250"/>
            <a:ext cx="6144220" cy="3429000"/>
          </a:xfrm>
          <a:prstGeom prst="ellipse">
            <a:avLst/>
          </a:prstGeom>
          <a:gradFill rotWithShape="1">
            <a:gsLst>
              <a:gs pos="0">
                <a:srgbClr val="E63946">
                  <a:alpha val="10000"/>
                </a:srgbClr>
              </a:gs>
              <a:gs pos="45000">
                <a:srgbClr val="E63946">
                  <a:alpha val="4000"/>
                </a:srgbClr>
              </a:gs>
              <a:gs pos="75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FFFFFF">
                  <a:alpha val="1000"/>
                </a:srgbClr>
              </a:gs>
              <a:gs pos="50000">
                <a:srgbClr val="000000">
                  <a:alpha val="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8734425" y="4286250"/>
            <a:ext cx="9525" cy="571500"/>
          </a:xfrm>
          <a:prstGeom prst="rect">
            <a:avLst/>
          </a:prstGeom>
          <a:solidFill>
            <a:srgbClr val="E63946">
              <a:alpha val="35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285750" y="1928515"/>
            <a:ext cx="13841" cy="128647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50000">
                <a:srgbClr val="E63946">
                  <a:alpha val="25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8844409" y="1928515"/>
            <a:ext cx="13841" cy="128647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50000">
                <a:srgbClr val="E63946">
                  <a:alpha val="25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4117032" y="267295"/>
            <a:ext cx="1000929" cy="1047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730" b="1" kern="0" spc="131" dirty="0">
                <a:solidFill>
                  <a:srgbClr val="E639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MYTH-BUSTING</a:t>
            </a:r>
            <a:endParaRPr lang="en-US" sz="730" dirty="0"/>
          </a:p>
        </p:txBody>
      </p:sp>
      <p:sp>
        <p:nvSpPr>
          <p:cNvPr id="9" name="Text 7"/>
          <p:cNvSpPr/>
          <p:nvPr/>
        </p:nvSpPr>
        <p:spPr>
          <a:xfrm>
            <a:off x="3817441" y="323404"/>
            <a:ext cx="228600" cy="7590"/>
          </a:xfrm>
          <a:prstGeom prst="rect">
            <a:avLst/>
          </a:prstGeom>
          <a:solidFill>
            <a:srgbClr val="E63946">
              <a:alpha val="7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5097959" y="323404"/>
            <a:ext cx="228600" cy="7590"/>
          </a:xfrm>
          <a:prstGeom prst="rect">
            <a:avLst/>
          </a:prstGeom>
          <a:solidFill>
            <a:srgbClr val="E63946">
              <a:alpha val="7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3348856" y="514350"/>
            <a:ext cx="2690917" cy="2152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95"/>
              </a:lnSpc>
              <a:buNone/>
            </a:pPr>
            <a:r>
              <a:rPr lang="en-US" sz="1130" kern="0" spc="90" dirty="0">
                <a:solidFill>
                  <a:srgbClr val="94A3B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LET'S ADDRESS THE EXCUSES</a:t>
            </a:r>
            <a:endParaRPr lang="en-US" sz="1130" dirty="0"/>
          </a:p>
        </p:txBody>
      </p:sp>
      <p:sp>
        <p:nvSpPr>
          <p:cNvPr id="12" name="Text 10"/>
          <p:cNvSpPr/>
          <p:nvPr/>
        </p:nvSpPr>
        <p:spPr>
          <a:xfrm>
            <a:off x="521494" y="1335509"/>
            <a:ext cx="8101013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5400"/>
              </a:lnSpc>
              <a:buNone/>
            </a:pPr>
            <a:r>
              <a:rPr lang="en-US" sz="9000" dirty="0">
                <a:solidFill>
                  <a:srgbClr val="E639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</a:t>
            </a:r>
            <a:endParaRPr lang="en-US" sz="9000" dirty="0"/>
          </a:p>
        </p:txBody>
      </p:sp>
      <p:sp>
        <p:nvSpPr>
          <p:cNvPr id="13" name="Text 11"/>
          <p:cNvSpPr/>
          <p:nvPr/>
        </p:nvSpPr>
        <p:spPr>
          <a:xfrm>
            <a:off x="637223" y="1934989"/>
            <a:ext cx="7869555" cy="8632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3238"/>
              </a:lnSpc>
              <a:buNone/>
            </a:pPr>
            <a:r>
              <a:rPr lang="en-US" sz="2590" b="1" i="1" dirty="0">
                <a:solidFill>
                  <a:srgbClr val="E63946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"I've driven a million miles without a seatbelt.I'll be fine."</a:t>
            </a:r>
            <a:endParaRPr lang="en-US" sz="2590" dirty="0"/>
          </a:p>
        </p:txBody>
      </p:sp>
      <p:sp>
        <p:nvSpPr>
          <p:cNvPr id="14" name="Text 12"/>
          <p:cNvSpPr/>
          <p:nvPr/>
        </p:nvSpPr>
        <p:spPr>
          <a:xfrm>
            <a:off x="3558034" y="2982441"/>
            <a:ext cx="857250" cy="759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100000">
                <a:srgbClr val="E63946">
                  <a:alpha val="5500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 rot="2700000">
            <a:off x="4543425" y="2957736"/>
            <a:ext cx="57150" cy="57150"/>
          </a:xfrm>
          <a:prstGeom prst="rect">
            <a:avLst/>
          </a:prstGeom>
          <a:solidFill>
            <a:srgbClr val="E63946">
              <a:alpha val="8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4728716" y="2982441"/>
            <a:ext cx="857250" cy="759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100000">
                <a:srgbClr val="E63946">
                  <a:alpha val="55000"/>
                </a:srgbClr>
              </a:gs>
            </a:gsLst>
            <a:lin ang="1080000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328613" y="3186336"/>
            <a:ext cx="8486775" cy="220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736"/>
              </a:lnSpc>
              <a:buNone/>
            </a:pPr>
            <a:r>
              <a:rPr lang="en-US" sz="1240" b="1" kern="0" spc="12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crash that ends a life was preceded by someone who thought exactly that.</a:t>
            </a:r>
            <a:endParaRPr lang="en-US" sz="1240" dirty="0"/>
          </a:p>
        </p:txBody>
      </p:sp>
      <p:sp>
        <p:nvSpPr>
          <p:cNvPr id="18" name="Text 16"/>
          <p:cNvSpPr/>
          <p:nvPr/>
        </p:nvSpPr>
        <p:spPr>
          <a:xfrm>
            <a:off x="1834009" y="4421088"/>
            <a:ext cx="5475982" cy="308521"/>
          </a:xfrm>
          <a:prstGeom prst="roundRect">
            <a:avLst>
              <a:gd name="adj" fmla="val 9468"/>
            </a:avLst>
          </a:prstGeom>
          <a:solidFill>
            <a:srgbClr val="E63946">
              <a:alpha val="10000"/>
            </a:srgbClr>
          </a:solidFill>
          <a:ln w="9525">
            <a:solidFill>
              <a:srgbClr val="E63946">
                <a:alpha val="28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9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77563" y="4508980"/>
            <a:ext cx="132588" cy="132588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2173039" y="4495354"/>
            <a:ext cx="5252011" cy="15999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84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next three slides address the five most common myths CDL drivers believe about seatbelts.</a:t>
            </a:r>
            <a:endParaRPr lang="en-US" sz="840" dirty="0"/>
          </a:p>
        </p:txBody>
      </p:sp>
      <p:pic>
        <p:nvPicPr>
          <p:cNvPr id="21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36752" y="4509055"/>
            <a:ext cx="132588" cy="13258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829049-18F4-CF8B-2863-53E8B2AEA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4E43D8F3-5E83-25A0-67FC-20F97E482DAF}"/>
              </a:ext>
            </a:extLst>
          </p:cNvPr>
          <p:cNvSpPr/>
          <p:nvPr/>
        </p:nvSpPr>
        <p:spPr>
          <a:xfrm>
            <a:off x="0" y="0"/>
            <a:ext cx="9144000" cy="35421"/>
          </a:xfrm>
          <a:prstGeom prst="rect">
            <a:avLst/>
          </a:prstGeom>
          <a:gradFill rotWithShape="1">
            <a:gsLst>
              <a:gs pos="0">
                <a:srgbClr val="E63946"/>
              </a:gs>
              <a:gs pos="50000">
                <a:srgbClr val="E63946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A8F67DD8-AB00-2181-6572-FB6CEF59611E}"/>
              </a:ext>
            </a:extLst>
          </p:cNvPr>
          <p:cNvSpPr/>
          <p:nvPr/>
        </p:nvSpPr>
        <p:spPr>
          <a:xfrm>
            <a:off x="8734425" y="4286250"/>
            <a:ext cx="9525" cy="571500"/>
          </a:xfrm>
          <a:prstGeom prst="rect">
            <a:avLst/>
          </a:prstGeom>
          <a:solidFill>
            <a:srgbClr val="E63946">
              <a:alpha val="35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A7C2A3C9-16C3-857D-DD5A-A259030F862D}"/>
              </a:ext>
            </a:extLst>
          </p:cNvPr>
          <p:cNvSpPr/>
          <p:nvPr/>
        </p:nvSpPr>
        <p:spPr>
          <a:xfrm>
            <a:off x="285750" y="1928515"/>
            <a:ext cx="13841" cy="128647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50000">
                <a:srgbClr val="E63946">
                  <a:alpha val="25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C9E7C870-B99A-CEA3-9C24-F9789B20939B}"/>
              </a:ext>
            </a:extLst>
          </p:cNvPr>
          <p:cNvSpPr/>
          <p:nvPr/>
        </p:nvSpPr>
        <p:spPr>
          <a:xfrm>
            <a:off x="8844409" y="1928515"/>
            <a:ext cx="13841" cy="128647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50000">
                <a:srgbClr val="E63946">
                  <a:alpha val="25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1325A594-06FF-3E24-5A08-45B137EC887E}"/>
              </a:ext>
            </a:extLst>
          </p:cNvPr>
          <p:cNvSpPr/>
          <p:nvPr/>
        </p:nvSpPr>
        <p:spPr>
          <a:xfrm>
            <a:off x="4117032" y="267295"/>
            <a:ext cx="1000929" cy="1047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730" b="1" kern="0" spc="131" dirty="0">
                <a:solidFill>
                  <a:srgbClr val="E639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MYTH-BUSTING</a:t>
            </a:r>
            <a:endParaRPr lang="en-US" sz="730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9A6F7568-342B-CF42-6438-A26B477DE184}"/>
              </a:ext>
            </a:extLst>
          </p:cNvPr>
          <p:cNvSpPr/>
          <p:nvPr/>
        </p:nvSpPr>
        <p:spPr>
          <a:xfrm>
            <a:off x="3817441" y="323404"/>
            <a:ext cx="228600" cy="7590"/>
          </a:xfrm>
          <a:prstGeom prst="rect">
            <a:avLst/>
          </a:prstGeom>
          <a:solidFill>
            <a:srgbClr val="E63946">
              <a:alpha val="7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273EB08D-FC9F-15F1-0D8E-C97A7338D1D4}"/>
              </a:ext>
            </a:extLst>
          </p:cNvPr>
          <p:cNvSpPr/>
          <p:nvPr/>
        </p:nvSpPr>
        <p:spPr>
          <a:xfrm>
            <a:off x="5097959" y="323404"/>
            <a:ext cx="228600" cy="7590"/>
          </a:xfrm>
          <a:prstGeom prst="rect">
            <a:avLst/>
          </a:prstGeom>
          <a:solidFill>
            <a:srgbClr val="E63946">
              <a:alpha val="7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2D9F4B31-9107-9592-73FE-EDFE048F7052}"/>
              </a:ext>
            </a:extLst>
          </p:cNvPr>
          <p:cNvSpPr/>
          <p:nvPr/>
        </p:nvSpPr>
        <p:spPr>
          <a:xfrm>
            <a:off x="3348856" y="514350"/>
            <a:ext cx="2690917" cy="2152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95"/>
              </a:lnSpc>
              <a:buNone/>
            </a:pPr>
            <a:r>
              <a:rPr lang="en-US" sz="1130" kern="0" spc="90" dirty="0">
                <a:solidFill>
                  <a:srgbClr val="94A3B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LET'S ADDRESS THE EXCUSES</a:t>
            </a:r>
            <a:endParaRPr lang="en-US" sz="1130" dirty="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E82A9823-AB31-6DF7-F1D7-248388134A0C}"/>
              </a:ext>
            </a:extLst>
          </p:cNvPr>
          <p:cNvSpPr/>
          <p:nvPr/>
        </p:nvSpPr>
        <p:spPr>
          <a:xfrm>
            <a:off x="521494" y="1335509"/>
            <a:ext cx="8101013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5400"/>
              </a:lnSpc>
              <a:buNone/>
            </a:pPr>
            <a:r>
              <a:rPr lang="en-US" sz="9000" dirty="0">
                <a:solidFill>
                  <a:srgbClr val="E639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</a:t>
            </a:r>
            <a:endParaRPr lang="en-US" sz="9000" dirty="0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C31084B4-EEAF-7BA8-735D-418E1EFBC2AF}"/>
              </a:ext>
            </a:extLst>
          </p:cNvPr>
          <p:cNvSpPr/>
          <p:nvPr/>
        </p:nvSpPr>
        <p:spPr>
          <a:xfrm>
            <a:off x="3558034" y="2982441"/>
            <a:ext cx="857250" cy="759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100000">
                <a:srgbClr val="E63946">
                  <a:alpha val="5500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49AB9CFB-183F-2397-8B43-0089A23FCB5A}"/>
              </a:ext>
            </a:extLst>
          </p:cNvPr>
          <p:cNvSpPr/>
          <p:nvPr/>
        </p:nvSpPr>
        <p:spPr>
          <a:xfrm rot="2700000">
            <a:off x="4543425" y="2957736"/>
            <a:ext cx="57150" cy="57150"/>
          </a:xfrm>
          <a:prstGeom prst="rect">
            <a:avLst/>
          </a:prstGeom>
          <a:solidFill>
            <a:srgbClr val="E63946">
              <a:alpha val="8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B8B7198F-05BA-1985-3719-440D7D170FBE}"/>
              </a:ext>
            </a:extLst>
          </p:cNvPr>
          <p:cNvSpPr/>
          <p:nvPr/>
        </p:nvSpPr>
        <p:spPr>
          <a:xfrm>
            <a:off x="4728716" y="2982441"/>
            <a:ext cx="857250" cy="759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100000">
                <a:srgbClr val="E63946">
                  <a:alpha val="55000"/>
                </a:srgbClr>
              </a:gs>
            </a:gsLst>
            <a:lin ang="1080000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2" name="Rollover Ejection">
            <a:hlinkClick r:id="" action="ppaction://media"/>
            <a:extLst>
              <a:ext uri="{FF2B5EF4-FFF2-40B4-BE49-F238E27FC236}">
                <a16:creationId xmlns:a16="http://schemas.microsoft.com/office/drawing/2014/main" id="{42E1FE70-A8A5-4BFD-0898-C5A0AA6E144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80865" y="808264"/>
            <a:ext cx="6182269" cy="417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022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93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43160" cy="5143500"/>
          </a:xfrm>
          <a:prstGeom prst="rect">
            <a:avLst/>
          </a:prstGeom>
          <a:solidFill>
            <a:srgbClr val="E63946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0050" y="324296"/>
            <a:ext cx="150465" cy="15046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36836" y="257770"/>
            <a:ext cx="2018444" cy="28351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2233"/>
              </a:lnSpc>
              <a:buNone/>
            </a:pPr>
            <a:r>
              <a:rPr lang="en-US" sz="2030" kern="0" spc="-30" dirty="0">
                <a:solidFill>
                  <a:srgbClr val="F0F4F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Myth </a:t>
            </a:r>
            <a:r>
              <a:rPr lang="en-US" sz="2030" b="1" kern="0" spc="-30" dirty="0">
                <a:solidFill>
                  <a:srgbClr val="E63946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vs.</a:t>
            </a:r>
            <a:r>
              <a:rPr lang="en-US" sz="2030" kern="0" spc="-30" dirty="0">
                <a:solidFill>
                  <a:srgbClr val="F0F4F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 Reality</a:t>
            </a:r>
            <a:endParaRPr lang="en-US" sz="2030" dirty="0"/>
          </a:p>
        </p:txBody>
      </p:sp>
      <p:sp>
        <p:nvSpPr>
          <p:cNvPr id="5" name="Text 2"/>
          <p:cNvSpPr/>
          <p:nvPr/>
        </p:nvSpPr>
        <p:spPr>
          <a:xfrm>
            <a:off x="685800" y="570458"/>
            <a:ext cx="3950345" cy="1599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84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dangerous beliefs CDL drivers carry — and the facts that counter them.</a:t>
            </a:r>
            <a:endParaRPr lang="en-US" sz="840" dirty="0"/>
          </a:p>
        </p:txBody>
      </p:sp>
      <p:sp>
        <p:nvSpPr>
          <p:cNvPr id="6" name="Text 3"/>
          <p:cNvSpPr/>
          <p:nvPr/>
        </p:nvSpPr>
        <p:spPr>
          <a:xfrm>
            <a:off x="6927949" y="494407"/>
            <a:ext cx="1852321" cy="206871"/>
          </a:xfrm>
          <a:prstGeom prst="roundRect">
            <a:avLst>
              <a:gd name="adj" fmla="val 69372"/>
            </a:avLst>
          </a:prstGeom>
          <a:solidFill>
            <a:srgbClr val="FFFFFF">
              <a:alpha val="6000"/>
            </a:srgbClr>
          </a:solidFill>
          <a:ln w="9525">
            <a:solidFill>
              <a:srgbClr val="FFFFFF">
                <a:alpha val="10000"/>
              </a:srgbClr>
            </a:solidFill>
          </a:ln>
        </p:spPr>
        <p:txBody>
          <a:bodyPr wrap="none" lIns="86360" tIns="29210" rIns="86360" bIns="29210" rtlCol="0" anchor="t"/>
          <a:lstStyle/>
          <a:p>
            <a:pPr marL="0" indent="0" algn="l">
              <a:buNone/>
            </a:pPr>
            <a:r>
              <a:rPr lang="en-US" sz="680" b="1" kern="0" spc="11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CDL SAFETY · MYTH-BUSTING</a:t>
            </a:r>
            <a:endParaRPr lang="en-US" sz="680" dirty="0"/>
          </a:p>
        </p:txBody>
      </p:sp>
      <p:sp>
        <p:nvSpPr>
          <p:cNvPr id="7" name="Text 4"/>
          <p:cNvSpPr/>
          <p:nvPr/>
        </p:nvSpPr>
        <p:spPr>
          <a:xfrm>
            <a:off x="957411" y="858589"/>
            <a:ext cx="789087" cy="15999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840" b="1" kern="0" spc="170" dirty="0">
                <a:solidFill>
                  <a:srgbClr val="E63946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THE MYTH</a:t>
            </a:r>
            <a:endParaRPr lang="en-US" sz="84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9897" y="872291"/>
            <a:ext cx="132588" cy="13258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029051" y="858589"/>
            <a:ext cx="877982" cy="15999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840" b="1" kern="0" spc="170" dirty="0">
                <a:solidFill>
                  <a:srgbClr val="22C55E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THE TRUTH</a:t>
            </a:r>
            <a:endParaRPr lang="en-US" sz="84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41537" y="872291"/>
            <a:ext cx="132588" cy="13258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00050" y="1075730"/>
            <a:ext cx="8343900" cy="759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50000">
                <a:srgbClr val="FFFFFF">
                  <a:alpha val="12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2" name="Text 7"/>
          <p:cNvSpPr/>
          <p:nvPr/>
        </p:nvSpPr>
        <p:spPr>
          <a:xfrm>
            <a:off x="400050" y="1126480"/>
            <a:ext cx="8343900" cy="718096"/>
          </a:xfrm>
          <a:prstGeom prst="roundRect">
            <a:avLst>
              <a:gd name="adj" fmla="val 7959"/>
            </a:avLst>
          </a:prstGeom>
          <a:solidFill>
            <a:srgbClr val="1B2A3B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3" name="Text 8"/>
          <p:cNvSpPr/>
          <p:nvPr/>
        </p:nvSpPr>
        <p:spPr>
          <a:xfrm>
            <a:off x="545753" y="1415951"/>
            <a:ext cx="56644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95"/>
              </a:lnSpc>
              <a:buNone/>
            </a:pPr>
            <a:r>
              <a:rPr lang="en-US" sz="730" b="1" dirty="0">
                <a:solidFill>
                  <a:srgbClr val="FFFFFF">
                    <a:alpha val="20000"/>
                  </a:srgbClr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1</a:t>
            </a:r>
            <a:endParaRPr lang="en-US" sz="730" dirty="0"/>
          </a:p>
        </p:txBody>
      </p:sp>
      <p:sp>
        <p:nvSpPr>
          <p:cNvPr id="14" name="Text 9"/>
          <p:cNvSpPr/>
          <p:nvPr/>
        </p:nvSpPr>
        <p:spPr>
          <a:xfrm>
            <a:off x="742950" y="1126480"/>
            <a:ext cx="19050" cy="718096"/>
          </a:xfrm>
          <a:prstGeom prst="rect">
            <a:avLst/>
          </a:prstGeom>
          <a:solidFill>
            <a:srgbClr val="E63946">
              <a:alpha val="35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9">
            <a:alphaModFix amt="85000"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48320" y="1406723"/>
            <a:ext cx="157460" cy="15746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076771" y="1408361"/>
            <a:ext cx="1678692" cy="15418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215"/>
              </a:lnSpc>
              <a:buNone/>
            </a:pPr>
            <a:r>
              <a:rPr lang="en-US" sz="900" i="1" dirty="0">
                <a:solidFill>
                  <a:srgbClr val="CCD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"I'll be thrown clear in a crash"</a:t>
            </a:r>
            <a:endParaRPr lang="en-US" sz="900" dirty="0"/>
          </a:p>
        </p:txBody>
      </p:sp>
      <p:sp>
        <p:nvSpPr>
          <p:cNvPr id="17" name="Text 11"/>
          <p:cNvSpPr/>
          <p:nvPr/>
        </p:nvSpPr>
        <p:spPr>
          <a:xfrm>
            <a:off x="4643140" y="1169640"/>
            <a:ext cx="7590" cy="631775"/>
          </a:xfrm>
          <a:prstGeom prst="rect">
            <a:avLst/>
          </a:prstGeom>
          <a:solidFill>
            <a:srgbClr val="FFFFFF">
              <a:alpha val="8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8" name="Text 12"/>
          <p:cNvSpPr/>
          <p:nvPr/>
        </p:nvSpPr>
        <p:spPr>
          <a:xfrm>
            <a:off x="4843760" y="1126480"/>
            <a:ext cx="19050" cy="718096"/>
          </a:xfrm>
          <a:prstGeom prst="rect">
            <a:avLst/>
          </a:prstGeom>
          <a:solidFill>
            <a:srgbClr val="22C55E">
              <a:alpha val="35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9" name="Image 4" descr="preencoded.png"/>
          <p:cNvPicPr>
            <a:picLocks noChangeAspect="1"/>
          </p:cNvPicPr>
          <p:nvPr/>
        </p:nvPicPr>
        <p:blipFill>
          <a:blip r:embed="rId11">
            <a:alphaModFix amt="85000"/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949130" y="1406723"/>
            <a:ext cx="157460" cy="157460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5177582" y="1331268"/>
            <a:ext cx="3521110" cy="3237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215"/>
              </a:lnSpc>
              <a:buNone/>
            </a:pPr>
            <a:r>
              <a:rPr lang="en-US" sz="900" b="1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Being ejected is almost always fatal. Staying in the cab is survival.</a:t>
            </a:r>
            <a:endParaRPr lang="en-US" sz="900" dirty="0"/>
          </a:p>
        </p:txBody>
      </p:sp>
      <p:sp>
        <p:nvSpPr>
          <p:cNvPr id="21" name="Text 14"/>
          <p:cNvSpPr/>
          <p:nvPr/>
        </p:nvSpPr>
        <p:spPr>
          <a:xfrm>
            <a:off x="400050" y="1844576"/>
            <a:ext cx="8343900" cy="718245"/>
          </a:xfrm>
          <a:prstGeom prst="rect">
            <a:avLst/>
          </a:prstGeom>
          <a:solidFill>
            <a:srgbClr val="162232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2" name="Text 15"/>
          <p:cNvSpPr/>
          <p:nvPr/>
        </p:nvSpPr>
        <p:spPr>
          <a:xfrm>
            <a:off x="545753" y="2134195"/>
            <a:ext cx="56644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95"/>
              </a:lnSpc>
              <a:buNone/>
            </a:pPr>
            <a:r>
              <a:rPr lang="en-US" sz="730" b="1" dirty="0">
                <a:solidFill>
                  <a:srgbClr val="FFFFFF">
                    <a:alpha val="20000"/>
                  </a:srgbClr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2</a:t>
            </a:r>
            <a:endParaRPr lang="en-US" sz="730" dirty="0"/>
          </a:p>
        </p:txBody>
      </p:sp>
      <p:sp>
        <p:nvSpPr>
          <p:cNvPr id="23" name="Text 16"/>
          <p:cNvSpPr/>
          <p:nvPr/>
        </p:nvSpPr>
        <p:spPr>
          <a:xfrm>
            <a:off x="742950" y="1844576"/>
            <a:ext cx="19050" cy="718245"/>
          </a:xfrm>
          <a:prstGeom prst="rect">
            <a:avLst/>
          </a:prstGeom>
          <a:solidFill>
            <a:srgbClr val="E63946">
              <a:alpha val="35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4" name="Image 5" descr="preencoded.png"/>
          <p:cNvPicPr>
            <a:picLocks noChangeAspect="1"/>
          </p:cNvPicPr>
          <p:nvPr/>
        </p:nvPicPr>
        <p:blipFill>
          <a:blip r:embed="rId13">
            <a:alphaModFix amt="85000"/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48320" y="2124968"/>
            <a:ext cx="157460" cy="157460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1076771" y="2126605"/>
            <a:ext cx="2561749" cy="15418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215"/>
              </a:lnSpc>
              <a:buNone/>
            </a:pPr>
            <a:r>
              <a:rPr lang="en-US" sz="900" i="1" dirty="0">
                <a:solidFill>
                  <a:srgbClr val="CCD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"A big truck protects me — I don't need a belt"</a:t>
            </a:r>
            <a:endParaRPr lang="en-US" sz="900" dirty="0"/>
          </a:p>
        </p:txBody>
      </p:sp>
      <p:sp>
        <p:nvSpPr>
          <p:cNvPr id="26" name="Text 18"/>
          <p:cNvSpPr/>
          <p:nvPr/>
        </p:nvSpPr>
        <p:spPr>
          <a:xfrm>
            <a:off x="4643140" y="1887736"/>
            <a:ext cx="7590" cy="631924"/>
          </a:xfrm>
          <a:prstGeom prst="rect">
            <a:avLst/>
          </a:prstGeom>
          <a:solidFill>
            <a:srgbClr val="FFFFFF">
              <a:alpha val="8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7" name="Text 19"/>
          <p:cNvSpPr/>
          <p:nvPr/>
        </p:nvSpPr>
        <p:spPr>
          <a:xfrm>
            <a:off x="4843760" y="1844576"/>
            <a:ext cx="19050" cy="718245"/>
          </a:xfrm>
          <a:prstGeom prst="rect">
            <a:avLst/>
          </a:prstGeom>
          <a:solidFill>
            <a:srgbClr val="22C55E">
              <a:alpha val="35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8" name="Image 6" descr="preencoded.png"/>
          <p:cNvPicPr>
            <a:picLocks noChangeAspect="1"/>
          </p:cNvPicPr>
          <p:nvPr/>
        </p:nvPicPr>
        <p:blipFill>
          <a:blip r:embed="rId11">
            <a:alphaModFix amt="85000"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949130" y="2124968"/>
            <a:ext cx="157460" cy="157460"/>
          </a:xfrm>
          <a:prstGeom prst="rect">
            <a:avLst/>
          </a:prstGeom>
        </p:spPr>
      </p:pic>
      <p:sp>
        <p:nvSpPr>
          <p:cNvPr id="29" name="Text 20"/>
          <p:cNvSpPr/>
          <p:nvPr/>
        </p:nvSpPr>
        <p:spPr>
          <a:xfrm>
            <a:off x="5177582" y="2049512"/>
            <a:ext cx="3521110" cy="3237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215"/>
              </a:lnSpc>
              <a:buNone/>
            </a:pPr>
            <a:r>
              <a:rPr lang="en-US" sz="900" b="1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Cab intrusion, rollovers, and secondary collisions all kill unbelted drivers.</a:t>
            </a:r>
            <a:endParaRPr lang="en-US" sz="900" dirty="0"/>
          </a:p>
        </p:txBody>
      </p:sp>
      <p:sp>
        <p:nvSpPr>
          <p:cNvPr id="30" name="Text 21"/>
          <p:cNvSpPr/>
          <p:nvPr/>
        </p:nvSpPr>
        <p:spPr>
          <a:xfrm>
            <a:off x="400050" y="2562820"/>
            <a:ext cx="8343900" cy="718245"/>
          </a:xfrm>
          <a:prstGeom prst="rect">
            <a:avLst/>
          </a:prstGeom>
          <a:solidFill>
            <a:srgbClr val="1B2A3B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1" name="Text 22"/>
          <p:cNvSpPr/>
          <p:nvPr/>
        </p:nvSpPr>
        <p:spPr>
          <a:xfrm>
            <a:off x="545753" y="2852440"/>
            <a:ext cx="56644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95"/>
              </a:lnSpc>
              <a:buNone/>
            </a:pPr>
            <a:r>
              <a:rPr lang="en-US" sz="730" b="1" dirty="0">
                <a:solidFill>
                  <a:srgbClr val="FFFFFF">
                    <a:alpha val="20000"/>
                  </a:srgbClr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3</a:t>
            </a:r>
            <a:endParaRPr lang="en-US" sz="730" dirty="0"/>
          </a:p>
        </p:txBody>
      </p:sp>
      <p:sp>
        <p:nvSpPr>
          <p:cNvPr id="32" name="Text 23"/>
          <p:cNvSpPr/>
          <p:nvPr/>
        </p:nvSpPr>
        <p:spPr>
          <a:xfrm>
            <a:off x="742950" y="2562820"/>
            <a:ext cx="19050" cy="718245"/>
          </a:xfrm>
          <a:prstGeom prst="rect">
            <a:avLst/>
          </a:prstGeom>
          <a:solidFill>
            <a:srgbClr val="E63946">
              <a:alpha val="35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33" name="Image 7" descr="preencoded.png"/>
          <p:cNvPicPr>
            <a:picLocks noChangeAspect="1"/>
          </p:cNvPicPr>
          <p:nvPr/>
        </p:nvPicPr>
        <p:blipFill>
          <a:blip r:embed="rId16">
            <a:alphaModFix amt="85000"/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48320" y="2843213"/>
            <a:ext cx="157460" cy="157460"/>
          </a:xfrm>
          <a:prstGeom prst="rect">
            <a:avLst/>
          </a:prstGeom>
        </p:spPr>
      </p:pic>
      <p:sp>
        <p:nvSpPr>
          <p:cNvPr id="34" name="Text 24"/>
          <p:cNvSpPr/>
          <p:nvPr/>
        </p:nvSpPr>
        <p:spPr>
          <a:xfrm>
            <a:off x="1076771" y="2844850"/>
            <a:ext cx="2975119" cy="15418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215"/>
              </a:lnSpc>
              <a:buNone/>
            </a:pPr>
            <a:r>
              <a:rPr lang="en-US" sz="900" i="1" dirty="0">
                <a:solidFill>
                  <a:srgbClr val="CCD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"The belt will trap me if the truck catches fire or sinks"</a:t>
            </a:r>
            <a:endParaRPr lang="en-US" sz="900" dirty="0"/>
          </a:p>
        </p:txBody>
      </p:sp>
      <p:sp>
        <p:nvSpPr>
          <p:cNvPr id="35" name="Text 25"/>
          <p:cNvSpPr/>
          <p:nvPr/>
        </p:nvSpPr>
        <p:spPr>
          <a:xfrm>
            <a:off x="4643140" y="2605980"/>
            <a:ext cx="7590" cy="631924"/>
          </a:xfrm>
          <a:prstGeom prst="rect">
            <a:avLst/>
          </a:prstGeom>
          <a:solidFill>
            <a:srgbClr val="FFFFFF">
              <a:alpha val="8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6" name="Text 26"/>
          <p:cNvSpPr/>
          <p:nvPr/>
        </p:nvSpPr>
        <p:spPr>
          <a:xfrm>
            <a:off x="4843760" y="2562820"/>
            <a:ext cx="19050" cy="718245"/>
          </a:xfrm>
          <a:prstGeom prst="rect">
            <a:avLst/>
          </a:prstGeom>
          <a:solidFill>
            <a:srgbClr val="22C55E">
              <a:alpha val="35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37" name="Image 8" descr="preencoded.png"/>
          <p:cNvPicPr>
            <a:picLocks noChangeAspect="1"/>
          </p:cNvPicPr>
          <p:nvPr/>
        </p:nvPicPr>
        <p:blipFill>
          <a:blip r:embed="rId11">
            <a:alphaModFix amt="85000"/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949130" y="2843213"/>
            <a:ext cx="157460" cy="157460"/>
          </a:xfrm>
          <a:prstGeom prst="rect">
            <a:avLst/>
          </a:prstGeom>
        </p:spPr>
      </p:pic>
      <p:sp>
        <p:nvSpPr>
          <p:cNvPr id="38" name="Text 27"/>
          <p:cNvSpPr/>
          <p:nvPr/>
        </p:nvSpPr>
        <p:spPr>
          <a:xfrm>
            <a:off x="5177582" y="2767757"/>
            <a:ext cx="3521110" cy="3237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215"/>
              </a:lnSpc>
              <a:buNone/>
            </a:pPr>
            <a:r>
              <a:rPr lang="en-US" sz="900" b="1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Fire &amp; submersion = &lt;0.1% of CMV deaths. Ejection accounts for thousands.</a:t>
            </a:r>
            <a:endParaRPr lang="en-US" sz="900" dirty="0"/>
          </a:p>
        </p:txBody>
      </p:sp>
      <p:sp>
        <p:nvSpPr>
          <p:cNvPr id="39" name="Text 28"/>
          <p:cNvSpPr/>
          <p:nvPr/>
        </p:nvSpPr>
        <p:spPr>
          <a:xfrm>
            <a:off x="400050" y="3281065"/>
            <a:ext cx="8343900" cy="718245"/>
          </a:xfrm>
          <a:prstGeom prst="rect">
            <a:avLst/>
          </a:prstGeom>
          <a:solidFill>
            <a:srgbClr val="162232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0" name="Text 29"/>
          <p:cNvSpPr/>
          <p:nvPr/>
        </p:nvSpPr>
        <p:spPr>
          <a:xfrm>
            <a:off x="545753" y="3570684"/>
            <a:ext cx="56644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95"/>
              </a:lnSpc>
              <a:buNone/>
            </a:pPr>
            <a:r>
              <a:rPr lang="en-US" sz="730" b="1" dirty="0">
                <a:solidFill>
                  <a:srgbClr val="FFFFFF">
                    <a:alpha val="20000"/>
                  </a:srgbClr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4</a:t>
            </a:r>
            <a:endParaRPr lang="en-US" sz="730" dirty="0"/>
          </a:p>
        </p:txBody>
      </p:sp>
      <p:sp>
        <p:nvSpPr>
          <p:cNvPr id="41" name="Text 30"/>
          <p:cNvSpPr/>
          <p:nvPr/>
        </p:nvSpPr>
        <p:spPr>
          <a:xfrm>
            <a:off x="742950" y="3281065"/>
            <a:ext cx="19050" cy="718245"/>
          </a:xfrm>
          <a:prstGeom prst="rect">
            <a:avLst/>
          </a:prstGeom>
          <a:solidFill>
            <a:srgbClr val="E63946">
              <a:alpha val="35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42" name="Image 9" descr="preencoded.png"/>
          <p:cNvPicPr>
            <a:picLocks noChangeAspect="1"/>
          </p:cNvPicPr>
          <p:nvPr/>
        </p:nvPicPr>
        <p:blipFill>
          <a:blip r:embed="rId19">
            <a:alphaModFix amt="85000"/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848320" y="3561457"/>
            <a:ext cx="157460" cy="157460"/>
          </a:xfrm>
          <a:prstGeom prst="rect">
            <a:avLst/>
          </a:prstGeom>
        </p:spPr>
      </p:pic>
      <p:sp>
        <p:nvSpPr>
          <p:cNvPr id="43" name="Text 31"/>
          <p:cNvSpPr/>
          <p:nvPr/>
        </p:nvSpPr>
        <p:spPr>
          <a:xfrm>
            <a:off x="1076771" y="3563094"/>
            <a:ext cx="1860739" cy="15418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215"/>
              </a:lnSpc>
              <a:buNone/>
            </a:pPr>
            <a:r>
              <a:rPr lang="en-US" sz="900" i="1" dirty="0">
                <a:solidFill>
                  <a:srgbClr val="CCD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"Short trips don't need a seatbelt"</a:t>
            </a:r>
            <a:endParaRPr lang="en-US" sz="900" dirty="0"/>
          </a:p>
        </p:txBody>
      </p:sp>
      <p:sp>
        <p:nvSpPr>
          <p:cNvPr id="44" name="Text 32"/>
          <p:cNvSpPr/>
          <p:nvPr/>
        </p:nvSpPr>
        <p:spPr>
          <a:xfrm>
            <a:off x="4643140" y="3324225"/>
            <a:ext cx="7590" cy="631924"/>
          </a:xfrm>
          <a:prstGeom prst="rect">
            <a:avLst/>
          </a:prstGeom>
          <a:solidFill>
            <a:srgbClr val="FFFFFF">
              <a:alpha val="8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5" name="Text 33"/>
          <p:cNvSpPr/>
          <p:nvPr/>
        </p:nvSpPr>
        <p:spPr>
          <a:xfrm>
            <a:off x="4843760" y="3281065"/>
            <a:ext cx="19050" cy="718245"/>
          </a:xfrm>
          <a:prstGeom prst="rect">
            <a:avLst/>
          </a:prstGeom>
          <a:solidFill>
            <a:srgbClr val="22C55E">
              <a:alpha val="35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46" name="Image 10" descr="preencoded.png"/>
          <p:cNvPicPr>
            <a:picLocks noChangeAspect="1"/>
          </p:cNvPicPr>
          <p:nvPr/>
        </p:nvPicPr>
        <p:blipFill>
          <a:blip r:embed="rId11">
            <a:alphaModFix amt="85000"/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4949130" y="3561457"/>
            <a:ext cx="157460" cy="157460"/>
          </a:xfrm>
          <a:prstGeom prst="rect">
            <a:avLst/>
          </a:prstGeom>
        </p:spPr>
      </p:pic>
      <p:sp>
        <p:nvSpPr>
          <p:cNvPr id="47" name="Text 34"/>
          <p:cNvSpPr/>
          <p:nvPr/>
        </p:nvSpPr>
        <p:spPr>
          <a:xfrm>
            <a:off x="5177582" y="3563094"/>
            <a:ext cx="3788762" cy="15418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215"/>
              </a:lnSpc>
              <a:buNone/>
            </a:pPr>
            <a:r>
              <a:rPr lang="en-US" sz="900" b="1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fatal crashes happen within 25 miles of the driver's origin.</a:t>
            </a:r>
            <a:endParaRPr lang="en-US" sz="900" dirty="0"/>
          </a:p>
        </p:txBody>
      </p:sp>
      <p:sp>
        <p:nvSpPr>
          <p:cNvPr id="48" name="Text 35"/>
          <p:cNvSpPr/>
          <p:nvPr/>
        </p:nvSpPr>
        <p:spPr>
          <a:xfrm>
            <a:off x="400050" y="3999309"/>
            <a:ext cx="8343900" cy="718245"/>
          </a:xfrm>
          <a:prstGeom prst="rect">
            <a:avLst/>
          </a:prstGeom>
          <a:solidFill>
            <a:srgbClr val="1B2A3B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9" name="Text 36"/>
          <p:cNvSpPr/>
          <p:nvPr/>
        </p:nvSpPr>
        <p:spPr>
          <a:xfrm>
            <a:off x="545753" y="4288929"/>
            <a:ext cx="56644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95"/>
              </a:lnSpc>
              <a:buNone/>
            </a:pPr>
            <a:r>
              <a:rPr lang="en-US" sz="730" b="1" dirty="0">
                <a:solidFill>
                  <a:srgbClr val="FFFFFF">
                    <a:alpha val="20000"/>
                  </a:srgbClr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5</a:t>
            </a:r>
            <a:endParaRPr lang="en-US" sz="730" dirty="0"/>
          </a:p>
        </p:txBody>
      </p:sp>
      <p:sp>
        <p:nvSpPr>
          <p:cNvPr id="50" name="Text 37"/>
          <p:cNvSpPr/>
          <p:nvPr/>
        </p:nvSpPr>
        <p:spPr>
          <a:xfrm>
            <a:off x="742950" y="3999309"/>
            <a:ext cx="19050" cy="718245"/>
          </a:xfrm>
          <a:prstGeom prst="rect">
            <a:avLst/>
          </a:prstGeom>
          <a:solidFill>
            <a:srgbClr val="E63946">
              <a:alpha val="35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51" name="Image 11" descr="preencoded.png"/>
          <p:cNvPicPr>
            <a:picLocks noChangeAspect="1"/>
          </p:cNvPicPr>
          <p:nvPr/>
        </p:nvPicPr>
        <p:blipFill>
          <a:blip r:embed="rId22">
            <a:alphaModFix amt="85000"/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848320" y="4279702"/>
            <a:ext cx="157460" cy="157460"/>
          </a:xfrm>
          <a:prstGeom prst="rect">
            <a:avLst/>
          </a:prstGeom>
        </p:spPr>
      </p:pic>
      <p:sp>
        <p:nvSpPr>
          <p:cNvPr id="52" name="Text 38"/>
          <p:cNvSpPr/>
          <p:nvPr/>
        </p:nvSpPr>
        <p:spPr>
          <a:xfrm>
            <a:off x="1076771" y="4281339"/>
            <a:ext cx="1109469" cy="15418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215"/>
              </a:lnSpc>
              <a:buNone/>
            </a:pPr>
            <a:r>
              <a:rPr lang="en-US" sz="900" i="1" dirty="0">
                <a:solidFill>
                  <a:srgbClr val="CCD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"I can brace myself"</a:t>
            </a:r>
            <a:endParaRPr lang="en-US" sz="900" dirty="0"/>
          </a:p>
        </p:txBody>
      </p:sp>
      <p:sp>
        <p:nvSpPr>
          <p:cNvPr id="53" name="Text 39"/>
          <p:cNvSpPr/>
          <p:nvPr/>
        </p:nvSpPr>
        <p:spPr>
          <a:xfrm>
            <a:off x="4643140" y="4042470"/>
            <a:ext cx="7590" cy="631924"/>
          </a:xfrm>
          <a:prstGeom prst="rect">
            <a:avLst/>
          </a:prstGeom>
          <a:solidFill>
            <a:srgbClr val="FFFFFF">
              <a:alpha val="8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4" name="Text 40"/>
          <p:cNvSpPr/>
          <p:nvPr/>
        </p:nvSpPr>
        <p:spPr>
          <a:xfrm>
            <a:off x="4843760" y="3999309"/>
            <a:ext cx="19050" cy="718245"/>
          </a:xfrm>
          <a:prstGeom prst="rect">
            <a:avLst/>
          </a:prstGeom>
          <a:solidFill>
            <a:srgbClr val="22C55E">
              <a:alpha val="35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55" name="Image 12" descr="preencoded.png"/>
          <p:cNvPicPr>
            <a:picLocks noChangeAspect="1"/>
          </p:cNvPicPr>
          <p:nvPr/>
        </p:nvPicPr>
        <p:blipFill>
          <a:blip r:embed="rId11">
            <a:alphaModFix amt="85000"/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4949130" y="4279702"/>
            <a:ext cx="157460" cy="157460"/>
          </a:xfrm>
          <a:prstGeom prst="rect">
            <a:avLst/>
          </a:prstGeom>
        </p:spPr>
      </p:pic>
      <p:sp>
        <p:nvSpPr>
          <p:cNvPr id="56" name="Text 41"/>
          <p:cNvSpPr/>
          <p:nvPr/>
        </p:nvSpPr>
        <p:spPr>
          <a:xfrm>
            <a:off x="5177582" y="4204246"/>
            <a:ext cx="3521110" cy="3237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215"/>
              </a:lnSpc>
              <a:buNone/>
            </a:pPr>
            <a:r>
              <a:rPr lang="en-US" sz="900" b="1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30 mph, impact = 30× your body weight. No human can brace against that.</a:t>
            </a:r>
            <a:endParaRPr lang="en-US" sz="900" dirty="0"/>
          </a:p>
        </p:txBody>
      </p:sp>
      <p:sp>
        <p:nvSpPr>
          <p:cNvPr id="57" name="Text 42"/>
          <p:cNvSpPr/>
          <p:nvPr/>
        </p:nvSpPr>
        <p:spPr>
          <a:xfrm>
            <a:off x="400050" y="4869507"/>
            <a:ext cx="3019127" cy="7590"/>
          </a:xfrm>
          <a:prstGeom prst="rect">
            <a:avLst/>
          </a:prstGeom>
          <a:solidFill>
            <a:srgbClr val="FFFFFF">
              <a:alpha val="7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8" name="Text 43"/>
          <p:cNvSpPr/>
          <p:nvPr/>
        </p:nvSpPr>
        <p:spPr>
          <a:xfrm>
            <a:off x="3490168" y="4855666"/>
            <a:ext cx="35421" cy="35421"/>
          </a:xfrm>
          <a:prstGeom prst="ellipse">
            <a:avLst/>
          </a:prstGeom>
          <a:solidFill>
            <a:srgbClr val="E63946">
              <a:alpha val="6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9" name="Text 44"/>
          <p:cNvSpPr/>
          <p:nvPr/>
        </p:nvSpPr>
        <p:spPr>
          <a:xfrm>
            <a:off x="3596580" y="4803874"/>
            <a:ext cx="2145923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095"/>
              </a:lnSpc>
              <a:buNone/>
            </a:pPr>
            <a:r>
              <a:rPr lang="en-US" sz="730" kern="0" spc="3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CDL Safety Training Series  ·  Myth-Busting</a:t>
            </a:r>
            <a:endParaRPr lang="en-US" sz="730" dirty="0"/>
          </a:p>
        </p:txBody>
      </p:sp>
      <p:sp>
        <p:nvSpPr>
          <p:cNvPr id="60" name="Text 45"/>
          <p:cNvSpPr/>
          <p:nvPr/>
        </p:nvSpPr>
        <p:spPr>
          <a:xfrm>
            <a:off x="5618411" y="4855666"/>
            <a:ext cx="35421" cy="35421"/>
          </a:xfrm>
          <a:prstGeom prst="ellipse">
            <a:avLst/>
          </a:prstGeom>
          <a:solidFill>
            <a:srgbClr val="E63946">
              <a:alpha val="6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1" name="Text 46"/>
          <p:cNvSpPr/>
          <p:nvPr/>
        </p:nvSpPr>
        <p:spPr>
          <a:xfrm>
            <a:off x="5724823" y="4869507"/>
            <a:ext cx="3019127" cy="7590"/>
          </a:xfrm>
          <a:prstGeom prst="rect">
            <a:avLst/>
          </a:prstGeom>
          <a:solidFill>
            <a:srgbClr val="FFFFFF">
              <a:alpha val="7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E63946">
                  <a:alpha val="3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E63946">
                  <a:alpha val="3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0" y="0"/>
            <a:ext cx="9144000" cy="29170"/>
          </a:xfrm>
          <a:prstGeom prst="rect">
            <a:avLst/>
          </a:prstGeom>
          <a:gradFill rotWithShape="1">
            <a:gsLst>
              <a:gs pos="0">
                <a:srgbClr val="E63946"/>
              </a:gs>
              <a:gs pos="50000">
                <a:srgbClr val="FF6B6B"/>
              </a:gs>
              <a:gs pos="100000">
                <a:srgbClr val="E63946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7977188" y="3322439"/>
            <a:ext cx="834479" cy="14287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250"/>
              </a:lnSpc>
              <a:buNone/>
            </a:pPr>
            <a:r>
              <a:rPr lang="en-US" sz="11250" b="1" dirty="0">
                <a:solidFill>
                  <a:srgbClr val="E63946">
                    <a:alpha val="4000"/>
                  </a:srgbClr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3</a:t>
            </a:r>
            <a:endParaRPr lang="en-US" sz="11250" dirty="0"/>
          </a:p>
        </p:txBody>
      </p:sp>
      <p:sp>
        <p:nvSpPr>
          <p:cNvPr id="6" name="Text 4"/>
          <p:cNvSpPr/>
          <p:nvPr/>
        </p:nvSpPr>
        <p:spPr>
          <a:xfrm>
            <a:off x="429220" y="128141"/>
            <a:ext cx="9114115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620" b="1" kern="0" spc="124" dirty="0">
                <a:solidFill>
                  <a:srgbClr val="E639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CDL SAFETY TRAINING — PHYSICS OF A CRASH</a:t>
            </a:r>
            <a:endParaRPr lang="en-US" sz="620" dirty="0"/>
          </a:p>
        </p:txBody>
      </p:sp>
      <p:sp>
        <p:nvSpPr>
          <p:cNvPr id="7" name="Text 5"/>
          <p:cNvSpPr/>
          <p:nvPr/>
        </p:nvSpPr>
        <p:spPr>
          <a:xfrm>
            <a:off x="429220" y="275332"/>
            <a:ext cx="8865549" cy="2306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17"/>
              </a:lnSpc>
              <a:spcAft>
                <a:spcPts val="230"/>
              </a:spcAft>
              <a:buNone/>
            </a:pPr>
            <a:r>
              <a:rPr lang="en-US" sz="1580" dirty="0">
                <a:solidFill>
                  <a:srgbClr val="F0F4F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What Really Happens in a Crash: </a:t>
            </a:r>
            <a:r>
              <a:rPr lang="en-US" sz="1580" b="1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Three Collisions</a:t>
            </a:r>
            <a:endParaRPr lang="en-US" sz="1580" dirty="0"/>
          </a:p>
        </p:txBody>
      </p:sp>
      <p:sp>
        <p:nvSpPr>
          <p:cNvPr id="8" name="Text 6"/>
          <p:cNvSpPr/>
          <p:nvPr/>
        </p:nvSpPr>
        <p:spPr>
          <a:xfrm>
            <a:off x="429220" y="549176"/>
            <a:ext cx="342900" cy="21580"/>
          </a:xfrm>
          <a:prstGeom prst="roundRect">
            <a:avLst>
              <a:gd name="adj" fmla="val 64736"/>
            </a:avLst>
          </a:prstGeom>
          <a:solidFill>
            <a:srgbClr val="E6394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429220" y="599926"/>
            <a:ext cx="6444317" cy="1403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06"/>
              </a:lnSpc>
              <a:spcBef>
                <a:spcPts val="110"/>
              </a:spcBef>
              <a:buNone/>
            </a:pPr>
            <a:r>
              <a:rPr lang="en-US" sz="79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crash is actually </a:t>
            </a:r>
            <a:r>
              <a:rPr lang="en-US" sz="790" b="1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separate collisions</a:t>
            </a:r>
            <a:r>
              <a:rPr lang="en-US" sz="79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happening in rapid sequence. Understanding them changes everything.</a:t>
            </a:r>
            <a:endParaRPr lang="en-US" sz="790" dirty="0"/>
          </a:p>
        </p:txBody>
      </p:sp>
      <p:sp>
        <p:nvSpPr>
          <p:cNvPr id="10" name="Text 8"/>
          <p:cNvSpPr/>
          <p:nvPr/>
        </p:nvSpPr>
        <p:spPr>
          <a:xfrm>
            <a:off x="372070" y="1085850"/>
            <a:ext cx="2589907" cy="1791593"/>
          </a:xfrm>
          <a:prstGeom prst="roundRect">
            <a:avLst>
              <a:gd name="adj" fmla="val 3970"/>
            </a:avLst>
          </a:prstGeom>
          <a:solidFill>
            <a:srgbClr val="1B2A3B"/>
          </a:solidFill>
          <a:ln w="9525">
            <a:solidFill>
              <a:srgbClr val="FFFFFF">
                <a:alpha val="6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2317399" y="1085850"/>
            <a:ext cx="477425" cy="168741"/>
          </a:xfrm>
          <a:prstGeom prst="rect">
            <a:avLst/>
          </a:prstGeom>
          <a:solidFill>
            <a:srgbClr val="E63946"/>
          </a:solidFill>
          <a:ln/>
        </p:spPr>
        <p:txBody>
          <a:bodyPr wrap="none" lIns="71120" tIns="29210" rIns="71120" bIns="29210" rtlCol="0" anchor="t"/>
          <a:lstStyle/>
          <a:p>
            <a:pPr marL="0" indent="0" algn="l">
              <a:buNone/>
            </a:pPr>
            <a:r>
              <a:rPr lang="en-US" sz="620" b="1" kern="0" spc="74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</a:t>
            </a:r>
            <a:endParaRPr lang="en-US" sz="620" dirty="0"/>
          </a:p>
        </p:txBody>
      </p:sp>
      <p:sp>
        <p:nvSpPr>
          <p:cNvPr id="12" name="Text 10"/>
          <p:cNvSpPr/>
          <p:nvPr/>
        </p:nvSpPr>
        <p:spPr>
          <a:xfrm>
            <a:off x="553045" y="1295995"/>
            <a:ext cx="372070" cy="372070"/>
          </a:xfrm>
          <a:prstGeom prst="ellipse">
            <a:avLst/>
          </a:prstGeom>
          <a:solidFill>
            <a:srgbClr val="E63946">
              <a:alpha val="15000"/>
            </a:srgbClr>
          </a:solidFill>
          <a:ln w="9525">
            <a:solidFill>
              <a:srgbClr val="E63946">
                <a:alpha val="35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3773" y="1406723"/>
            <a:ext cx="150465" cy="150465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553045" y="1768376"/>
            <a:ext cx="1432125" cy="2656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876"/>
              </a:lnSpc>
              <a:buNone/>
            </a:pPr>
            <a:r>
              <a:rPr lang="en-US" sz="730" b="1" kern="0" spc="73" dirty="0">
                <a:solidFill>
                  <a:srgbClr val="E639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COLLISION 1 </a:t>
            </a:r>
            <a:r>
              <a:rPr lang="en-US" sz="840" b="1" kern="0" spc="34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VEHICLE COLLISION</a:t>
            </a:r>
            <a:endParaRPr lang="en-US" sz="730" dirty="0"/>
          </a:p>
        </p:txBody>
      </p:sp>
      <p:sp>
        <p:nvSpPr>
          <p:cNvPr id="15" name="Text 12"/>
          <p:cNvSpPr/>
          <p:nvPr/>
        </p:nvSpPr>
        <p:spPr>
          <a:xfrm>
            <a:off x="553045" y="2064544"/>
            <a:ext cx="2272516" cy="6782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271"/>
              </a:lnSpc>
              <a:buNone/>
            </a:pPr>
            <a:r>
              <a:rPr lang="en-US" sz="82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truck strikes an object. </a:t>
            </a:r>
            <a:r>
              <a:rPr lang="en-US" sz="820" b="1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Metal crumples.</a:t>
            </a:r>
            <a:r>
              <a:rPr lang="en-US" sz="82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The vehicle decelerates with violent, sudden force — from highway speed to zero in a fraction of a second.</a:t>
            </a:r>
            <a:endParaRPr lang="en-US" sz="820" dirty="0"/>
          </a:p>
        </p:txBody>
      </p:sp>
      <p:sp>
        <p:nvSpPr>
          <p:cNvPr id="16" name="Text 13"/>
          <p:cNvSpPr/>
          <p:nvPr/>
        </p:nvSpPr>
        <p:spPr>
          <a:xfrm>
            <a:off x="2961977" y="1974652"/>
            <a:ext cx="314920" cy="13841"/>
          </a:xfrm>
          <a:prstGeom prst="rect">
            <a:avLst/>
          </a:prstGeom>
          <a:gradFill rotWithShape="1">
            <a:gsLst>
              <a:gs pos="0">
                <a:srgbClr val="E63946">
                  <a:alpha val="40000"/>
                </a:srgbClr>
              </a:gs>
              <a:gs pos="100000">
                <a:srgbClr val="E63946">
                  <a:alpha val="7000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7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80615" y="1915204"/>
            <a:ext cx="132588" cy="132588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3276898" y="1085850"/>
            <a:ext cx="2590056" cy="1791593"/>
          </a:xfrm>
          <a:prstGeom prst="roundRect">
            <a:avLst>
              <a:gd name="adj" fmla="val 3970"/>
            </a:avLst>
          </a:prstGeom>
          <a:solidFill>
            <a:srgbClr val="1B2A3B"/>
          </a:solidFill>
          <a:ln w="9525">
            <a:solidFill>
              <a:srgbClr val="FFFFFF">
                <a:alpha val="6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9" name="Text 15"/>
          <p:cNvSpPr/>
          <p:nvPr/>
        </p:nvSpPr>
        <p:spPr>
          <a:xfrm>
            <a:off x="5222379" y="1085850"/>
            <a:ext cx="477425" cy="168741"/>
          </a:xfrm>
          <a:prstGeom prst="rect">
            <a:avLst/>
          </a:prstGeom>
          <a:solidFill>
            <a:srgbClr val="E63946"/>
          </a:solidFill>
          <a:ln/>
        </p:spPr>
        <p:txBody>
          <a:bodyPr wrap="none" lIns="71120" tIns="29210" rIns="71120" bIns="29210" rtlCol="0" anchor="t"/>
          <a:lstStyle/>
          <a:p>
            <a:pPr marL="0" indent="0" algn="l">
              <a:buNone/>
            </a:pPr>
            <a:r>
              <a:rPr lang="en-US" sz="620" b="1" kern="0" spc="74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</a:t>
            </a:r>
            <a:endParaRPr lang="en-US" sz="620" dirty="0"/>
          </a:p>
        </p:txBody>
      </p:sp>
      <p:sp>
        <p:nvSpPr>
          <p:cNvPr id="20" name="Text 16"/>
          <p:cNvSpPr/>
          <p:nvPr/>
        </p:nvSpPr>
        <p:spPr>
          <a:xfrm>
            <a:off x="3457873" y="1295995"/>
            <a:ext cx="372070" cy="372070"/>
          </a:xfrm>
          <a:prstGeom prst="ellipse">
            <a:avLst/>
          </a:prstGeom>
          <a:solidFill>
            <a:srgbClr val="E63946">
              <a:alpha val="15000"/>
            </a:srgbClr>
          </a:solidFill>
          <a:ln w="9525">
            <a:solidFill>
              <a:srgbClr val="E63946">
                <a:alpha val="35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1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68601" y="1406723"/>
            <a:ext cx="150465" cy="150465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3457873" y="1768376"/>
            <a:ext cx="1356830" cy="2656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876"/>
              </a:lnSpc>
              <a:buNone/>
            </a:pPr>
            <a:r>
              <a:rPr lang="en-US" sz="730" b="1" kern="0" spc="73" dirty="0">
                <a:solidFill>
                  <a:srgbClr val="E639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COLLISION 2 </a:t>
            </a:r>
            <a:r>
              <a:rPr lang="en-US" sz="840" b="1" kern="0" spc="34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HUMAN COLLISION</a:t>
            </a:r>
            <a:endParaRPr lang="en-US" sz="730" dirty="0"/>
          </a:p>
        </p:txBody>
      </p:sp>
      <p:sp>
        <p:nvSpPr>
          <p:cNvPr id="23" name="Text 18"/>
          <p:cNvSpPr/>
          <p:nvPr/>
        </p:nvSpPr>
        <p:spPr>
          <a:xfrm>
            <a:off x="3457873" y="2064544"/>
            <a:ext cx="2272668" cy="6782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271"/>
              </a:lnSpc>
              <a:buNone/>
            </a:pPr>
            <a:r>
              <a:rPr lang="en-US" sz="82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unbelted body </a:t>
            </a:r>
            <a:r>
              <a:rPr lang="en-US" sz="820" b="1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keeps moving at crash speed.</a:t>
            </a:r>
            <a:r>
              <a:rPr lang="en-US" sz="82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You strike the steering wheel, dashboard, or windshield with lethal force — a fraction of a second after the vehicle stops.</a:t>
            </a:r>
            <a:endParaRPr lang="en-US" sz="820" dirty="0"/>
          </a:p>
        </p:txBody>
      </p:sp>
      <p:sp>
        <p:nvSpPr>
          <p:cNvPr id="24" name="Text 19"/>
          <p:cNvSpPr/>
          <p:nvPr/>
        </p:nvSpPr>
        <p:spPr>
          <a:xfrm>
            <a:off x="5866954" y="1974652"/>
            <a:ext cx="314920" cy="13841"/>
          </a:xfrm>
          <a:prstGeom prst="rect">
            <a:avLst/>
          </a:prstGeom>
          <a:gradFill rotWithShape="1">
            <a:gsLst>
              <a:gs pos="0">
                <a:srgbClr val="E63946">
                  <a:alpha val="40000"/>
                </a:srgbClr>
              </a:gs>
              <a:gs pos="100000">
                <a:srgbClr val="E63946">
                  <a:alpha val="7000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5" name="Image 3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085591" y="1915204"/>
            <a:ext cx="132588" cy="132588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6181874" y="1085850"/>
            <a:ext cx="2590056" cy="1791593"/>
          </a:xfrm>
          <a:prstGeom prst="roundRect">
            <a:avLst>
              <a:gd name="adj" fmla="val 3970"/>
            </a:avLst>
          </a:prstGeom>
          <a:solidFill>
            <a:srgbClr val="1B2A3B"/>
          </a:solidFill>
          <a:ln w="9525">
            <a:solidFill>
              <a:srgbClr val="FFFFFF">
                <a:alpha val="6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7" name="Text 21"/>
          <p:cNvSpPr/>
          <p:nvPr/>
        </p:nvSpPr>
        <p:spPr>
          <a:xfrm>
            <a:off x="8127355" y="1085850"/>
            <a:ext cx="477425" cy="168741"/>
          </a:xfrm>
          <a:prstGeom prst="rect">
            <a:avLst/>
          </a:prstGeom>
          <a:solidFill>
            <a:srgbClr val="E63946"/>
          </a:solidFill>
          <a:ln/>
        </p:spPr>
        <p:txBody>
          <a:bodyPr wrap="none" lIns="71120" tIns="29210" rIns="71120" bIns="29210" rtlCol="0" anchor="t"/>
          <a:lstStyle/>
          <a:p>
            <a:pPr marL="0" indent="0" algn="l">
              <a:buNone/>
            </a:pPr>
            <a:r>
              <a:rPr lang="en-US" sz="620" b="1" kern="0" spc="74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</a:t>
            </a:r>
            <a:endParaRPr lang="en-US" sz="620" dirty="0"/>
          </a:p>
        </p:txBody>
      </p:sp>
      <p:sp>
        <p:nvSpPr>
          <p:cNvPr id="28" name="Text 22"/>
          <p:cNvSpPr/>
          <p:nvPr/>
        </p:nvSpPr>
        <p:spPr>
          <a:xfrm>
            <a:off x="6362849" y="1295995"/>
            <a:ext cx="372070" cy="372070"/>
          </a:xfrm>
          <a:prstGeom prst="ellipse">
            <a:avLst/>
          </a:prstGeom>
          <a:solidFill>
            <a:srgbClr val="E63946">
              <a:alpha val="15000"/>
            </a:srgbClr>
          </a:solidFill>
          <a:ln w="9525">
            <a:solidFill>
              <a:srgbClr val="E63946">
                <a:alpha val="35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9" name="Image 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473577" y="1406723"/>
            <a:ext cx="150465" cy="150465"/>
          </a:xfrm>
          <a:prstGeom prst="rect">
            <a:avLst/>
          </a:prstGeom>
        </p:spPr>
      </p:pic>
      <p:sp>
        <p:nvSpPr>
          <p:cNvPr id="30" name="Text 23"/>
          <p:cNvSpPr/>
          <p:nvPr/>
        </p:nvSpPr>
        <p:spPr>
          <a:xfrm>
            <a:off x="6362849" y="1768376"/>
            <a:ext cx="1512886" cy="2656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876"/>
              </a:lnSpc>
              <a:buNone/>
            </a:pPr>
            <a:r>
              <a:rPr lang="en-US" sz="730" b="1" kern="0" spc="73" dirty="0">
                <a:solidFill>
                  <a:srgbClr val="E639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COLLISION 3 </a:t>
            </a:r>
            <a:r>
              <a:rPr lang="en-US" sz="840" b="1" kern="0" spc="34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INTERNAL COLLISION</a:t>
            </a:r>
            <a:endParaRPr lang="en-US" sz="730" dirty="0"/>
          </a:p>
        </p:txBody>
      </p:sp>
      <p:sp>
        <p:nvSpPr>
          <p:cNvPr id="31" name="Text 24"/>
          <p:cNvSpPr/>
          <p:nvPr/>
        </p:nvSpPr>
        <p:spPr>
          <a:xfrm>
            <a:off x="6362849" y="2064544"/>
            <a:ext cx="2272668" cy="6782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271"/>
              </a:lnSpc>
              <a:buNone/>
            </a:pPr>
            <a:r>
              <a:rPr lang="en-US" sz="82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internal organs collide with your ribcage and skull. </a:t>
            </a:r>
            <a:r>
              <a:rPr lang="en-US" sz="820" b="1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Brain trauma. Aortic rupture. Liver laceration.</a:t>
            </a:r>
            <a:r>
              <a:rPr lang="en-US" sz="82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These injuries kill — even when the cab remains intact.</a:t>
            </a:r>
            <a:endParaRPr lang="en-US" sz="820" dirty="0"/>
          </a:p>
        </p:txBody>
      </p:sp>
      <p:sp>
        <p:nvSpPr>
          <p:cNvPr id="32" name="Text 25"/>
          <p:cNvSpPr/>
          <p:nvPr/>
        </p:nvSpPr>
        <p:spPr>
          <a:xfrm>
            <a:off x="0" y="4771430"/>
            <a:ext cx="9144000" cy="372070"/>
          </a:xfrm>
          <a:prstGeom prst="rect">
            <a:avLst/>
          </a:prstGeom>
          <a:solidFill>
            <a:srgbClr val="0B111A">
              <a:alpha val="90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3" name="Text 26"/>
          <p:cNvSpPr/>
          <p:nvPr/>
        </p:nvSpPr>
        <p:spPr>
          <a:xfrm>
            <a:off x="0" y="4771430"/>
            <a:ext cx="9144000" cy="9525"/>
          </a:xfrm>
          <a:prstGeom prst="rect">
            <a:avLst/>
          </a:prstGeom>
          <a:solidFill>
            <a:srgbClr val="FFFFFF">
              <a:alpha val="6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4" name="Text 27"/>
          <p:cNvSpPr/>
          <p:nvPr/>
        </p:nvSpPr>
        <p:spPr>
          <a:xfrm>
            <a:off x="1616666" y="4820245"/>
            <a:ext cx="5910667" cy="283815"/>
          </a:xfrm>
          <a:prstGeom prst="roundRect">
            <a:avLst>
              <a:gd name="adj" fmla="val 15214"/>
            </a:avLst>
          </a:prstGeom>
          <a:solidFill>
            <a:srgbClr val="E63946">
              <a:alpha val="12000"/>
            </a:srgbClr>
          </a:solidFill>
          <a:ln w="9525">
            <a:solidFill>
              <a:srgbClr val="E63946">
                <a:alpha val="30000"/>
              </a:srgbClr>
            </a:solidFill>
          </a:ln>
        </p:spPr>
        <p:txBody>
          <a:bodyPr wrap="none" lIns="200660" tIns="57150" rIns="200660" bIns="57150" rtlCol="0" anchor="t"/>
          <a:lstStyle/>
          <a:p>
            <a:pPr marL="0" indent="0" algn="ctr">
              <a:lnSpc>
                <a:spcPts val="1185"/>
              </a:lnSpc>
              <a:buNone/>
            </a:pPr>
            <a:r>
              <a:rPr lang="en-US" sz="790" b="1" kern="0" spc="16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seatbelt </a:t>
            </a:r>
            <a:r>
              <a:rPr lang="en-US" sz="790" b="1" kern="0" spc="16" dirty="0">
                <a:solidFill>
                  <a:srgbClr val="E639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prevents Collisions 2 and 3</a:t>
            </a:r>
            <a:r>
              <a:rPr lang="en-US" sz="790" b="1" kern="0" spc="16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the only thing standing between you and lethal force is that buckle.</a:t>
            </a:r>
            <a:endParaRPr lang="en-US" sz="790" dirty="0"/>
          </a:p>
        </p:txBody>
      </p:sp>
      <p:sp>
        <p:nvSpPr>
          <p:cNvPr id="35" name="Text 28"/>
          <p:cNvSpPr/>
          <p:nvPr/>
        </p:nvSpPr>
        <p:spPr>
          <a:xfrm>
            <a:off x="381595" y="1095375"/>
            <a:ext cx="2570855" cy="21580"/>
          </a:xfrm>
          <a:custGeom>
            <a:avLst/>
            <a:gdLst/>
            <a:ahLst/>
            <a:cxnLst/>
            <a:rect l="l" t="t" r="r" b="b"/>
            <a:pathLst>
              <a:path w="2570855" h="21580">
                <a:moveTo>
                  <a:pt x="71120" y="0"/>
                </a:moveTo>
                <a:lnTo>
                  <a:pt x="2499735" y="0"/>
                </a:lnTo>
                <a:lnTo>
                  <a:pt x="2519136" y="2698"/>
                </a:lnTo>
                <a:lnTo>
                  <a:pt x="2526906" y="5395"/>
                </a:lnTo>
                <a:lnTo>
                  <a:pt x="2532683" y="8093"/>
                </a:lnTo>
                <a:lnTo>
                  <a:pt x="2537396" y="10790"/>
                </a:lnTo>
                <a:lnTo>
                  <a:pt x="2541407" y="13488"/>
                </a:lnTo>
                <a:lnTo>
                  <a:pt x="2544903" y="16185"/>
                </a:lnTo>
                <a:lnTo>
                  <a:pt x="2547997" y="18883"/>
                </a:lnTo>
                <a:lnTo>
                  <a:pt x="2550763" y="21580"/>
                </a:lnTo>
                <a:lnTo>
                  <a:pt x="20092" y="21580"/>
                </a:lnTo>
                <a:lnTo>
                  <a:pt x="22857" y="18883"/>
                </a:lnTo>
                <a:lnTo>
                  <a:pt x="25951" y="16185"/>
                </a:lnTo>
                <a:lnTo>
                  <a:pt x="29448" y="13488"/>
                </a:lnTo>
                <a:lnTo>
                  <a:pt x="33459" y="10790"/>
                </a:lnTo>
                <a:lnTo>
                  <a:pt x="38172" y="8093"/>
                </a:lnTo>
                <a:lnTo>
                  <a:pt x="43949" y="5395"/>
                </a:lnTo>
                <a:lnTo>
                  <a:pt x="51719" y="2698"/>
                </a:lnTo>
                <a:close/>
              </a:path>
            </a:pathLst>
          </a:custGeom>
          <a:solidFill>
            <a:srgbClr val="E6394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6" name="Text 29"/>
          <p:cNvSpPr/>
          <p:nvPr/>
        </p:nvSpPr>
        <p:spPr>
          <a:xfrm>
            <a:off x="381595" y="1095375"/>
            <a:ext cx="2570855" cy="1772545"/>
          </a:xfrm>
          <a:prstGeom prst="roundRect">
            <a:avLst>
              <a:gd name="adj" fmla="val 4012"/>
            </a:avLst>
          </a:prstGeom>
          <a:gradFill rotWithShape="1">
            <a:gsLst>
              <a:gs pos="0">
                <a:srgbClr val="E63946">
                  <a:alpha val="6000"/>
                </a:srgbClr>
              </a:gs>
              <a:gs pos="60000">
                <a:srgbClr val="000000">
                  <a:alpha val="0"/>
                </a:srgbClr>
              </a:gs>
            </a:gsLst>
            <a:path path="circle">
              <a:fillToRect l="100000" t="10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7" name="Text 30"/>
          <p:cNvSpPr/>
          <p:nvPr/>
        </p:nvSpPr>
        <p:spPr>
          <a:xfrm>
            <a:off x="3286423" y="1095375"/>
            <a:ext cx="2571007" cy="21580"/>
          </a:xfrm>
          <a:custGeom>
            <a:avLst/>
            <a:gdLst/>
            <a:ahLst/>
            <a:cxnLst/>
            <a:rect l="l" t="t" r="r" b="b"/>
            <a:pathLst>
              <a:path w="2571007" h="21580">
                <a:moveTo>
                  <a:pt x="71120" y="0"/>
                </a:moveTo>
                <a:lnTo>
                  <a:pt x="2499887" y="0"/>
                </a:lnTo>
                <a:lnTo>
                  <a:pt x="2519288" y="2698"/>
                </a:lnTo>
                <a:lnTo>
                  <a:pt x="2527058" y="5395"/>
                </a:lnTo>
                <a:lnTo>
                  <a:pt x="2532835" y="8093"/>
                </a:lnTo>
                <a:lnTo>
                  <a:pt x="2537548" y="10790"/>
                </a:lnTo>
                <a:lnTo>
                  <a:pt x="2541559" y="13488"/>
                </a:lnTo>
                <a:lnTo>
                  <a:pt x="2545056" y="16185"/>
                </a:lnTo>
                <a:lnTo>
                  <a:pt x="2548150" y="18883"/>
                </a:lnTo>
                <a:lnTo>
                  <a:pt x="2550915" y="21580"/>
                </a:lnTo>
                <a:lnTo>
                  <a:pt x="20092" y="21580"/>
                </a:lnTo>
                <a:lnTo>
                  <a:pt x="22857" y="18883"/>
                </a:lnTo>
                <a:lnTo>
                  <a:pt x="25951" y="16185"/>
                </a:lnTo>
                <a:lnTo>
                  <a:pt x="29448" y="13488"/>
                </a:lnTo>
                <a:lnTo>
                  <a:pt x="33459" y="10790"/>
                </a:lnTo>
                <a:lnTo>
                  <a:pt x="38172" y="8093"/>
                </a:lnTo>
                <a:lnTo>
                  <a:pt x="43949" y="5395"/>
                </a:lnTo>
                <a:lnTo>
                  <a:pt x="51719" y="2698"/>
                </a:lnTo>
                <a:close/>
              </a:path>
            </a:pathLst>
          </a:custGeom>
          <a:solidFill>
            <a:srgbClr val="E6394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8" name="Text 31"/>
          <p:cNvSpPr/>
          <p:nvPr/>
        </p:nvSpPr>
        <p:spPr>
          <a:xfrm>
            <a:off x="3286423" y="1095375"/>
            <a:ext cx="2571007" cy="1772545"/>
          </a:xfrm>
          <a:prstGeom prst="roundRect">
            <a:avLst>
              <a:gd name="adj" fmla="val 4012"/>
            </a:avLst>
          </a:prstGeom>
          <a:gradFill rotWithShape="1">
            <a:gsLst>
              <a:gs pos="0">
                <a:srgbClr val="E63946">
                  <a:alpha val="6000"/>
                </a:srgbClr>
              </a:gs>
              <a:gs pos="60000">
                <a:srgbClr val="000000">
                  <a:alpha val="0"/>
                </a:srgbClr>
              </a:gs>
            </a:gsLst>
            <a:path path="circle">
              <a:fillToRect l="100000" t="10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9" name="Text 32"/>
          <p:cNvSpPr/>
          <p:nvPr/>
        </p:nvSpPr>
        <p:spPr>
          <a:xfrm>
            <a:off x="6191399" y="1095375"/>
            <a:ext cx="2571007" cy="21580"/>
          </a:xfrm>
          <a:custGeom>
            <a:avLst/>
            <a:gdLst/>
            <a:ahLst/>
            <a:cxnLst/>
            <a:rect l="l" t="t" r="r" b="b"/>
            <a:pathLst>
              <a:path w="2571007" h="21580">
                <a:moveTo>
                  <a:pt x="71120" y="0"/>
                </a:moveTo>
                <a:lnTo>
                  <a:pt x="2499887" y="0"/>
                </a:lnTo>
                <a:lnTo>
                  <a:pt x="2519288" y="2698"/>
                </a:lnTo>
                <a:lnTo>
                  <a:pt x="2527058" y="5395"/>
                </a:lnTo>
                <a:lnTo>
                  <a:pt x="2532835" y="8093"/>
                </a:lnTo>
                <a:lnTo>
                  <a:pt x="2537548" y="10790"/>
                </a:lnTo>
                <a:lnTo>
                  <a:pt x="2541559" y="13488"/>
                </a:lnTo>
                <a:lnTo>
                  <a:pt x="2545056" y="16185"/>
                </a:lnTo>
                <a:lnTo>
                  <a:pt x="2548150" y="18883"/>
                </a:lnTo>
                <a:lnTo>
                  <a:pt x="2550915" y="21580"/>
                </a:lnTo>
                <a:lnTo>
                  <a:pt x="20092" y="21580"/>
                </a:lnTo>
                <a:lnTo>
                  <a:pt x="22857" y="18883"/>
                </a:lnTo>
                <a:lnTo>
                  <a:pt x="25951" y="16185"/>
                </a:lnTo>
                <a:lnTo>
                  <a:pt x="29448" y="13488"/>
                </a:lnTo>
                <a:lnTo>
                  <a:pt x="33459" y="10790"/>
                </a:lnTo>
                <a:lnTo>
                  <a:pt x="38172" y="8093"/>
                </a:lnTo>
                <a:lnTo>
                  <a:pt x="43949" y="5395"/>
                </a:lnTo>
                <a:lnTo>
                  <a:pt x="51719" y="2698"/>
                </a:lnTo>
                <a:close/>
              </a:path>
            </a:pathLst>
          </a:custGeom>
          <a:solidFill>
            <a:srgbClr val="E6394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0" name="Text 33"/>
          <p:cNvSpPr/>
          <p:nvPr/>
        </p:nvSpPr>
        <p:spPr>
          <a:xfrm>
            <a:off x="6191399" y="1095375"/>
            <a:ext cx="2571007" cy="1772545"/>
          </a:xfrm>
          <a:prstGeom prst="roundRect">
            <a:avLst>
              <a:gd name="adj" fmla="val 4012"/>
            </a:avLst>
          </a:prstGeom>
          <a:gradFill rotWithShape="1">
            <a:gsLst>
              <a:gs pos="0">
                <a:srgbClr val="E63946">
                  <a:alpha val="6000"/>
                </a:srgbClr>
              </a:gs>
              <a:gs pos="60000">
                <a:srgbClr val="000000">
                  <a:alpha val="0"/>
                </a:srgbClr>
              </a:gs>
            </a:gsLst>
            <a:path path="circle">
              <a:fillToRect l="100000" t="10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1372</Words>
  <Application>Microsoft Office PowerPoint</Application>
  <PresentationFormat>On-screen Show (16:9)</PresentationFormat>
  <Paragraphs>179</Paragraphs>
  <Slides>12</Slides>
  <Notes>12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Consolas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subject>PptxGenJS Presentation</dc:subject>
  <dc:creator>docgen</dc:creator>
  <cp:lastModifiedBy>Ray Miller</cp:lastModifiedBy>
  <cp:revision>6</cp:revision>
  <dcterms:created xsi:type="dcterms:W3CDTF">2026-05-11T14:35:44Z</dcterms:created>
  <dcterms:modified xsi:type="dcterms:W3CDTF">2026-07-14T11:22:33Z</dcterms:modified>
</cp:coreProperties>
</file>