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2" r:id="rId7"/>
    <p:sldId id="263" r:id="rId8"/>
    <p:sldId id="264" r:id="rId9"/>
    <p:sldId id="266" r:id="rId10"/>
    <p:sldId id="267" r:id="rId11"/>
    <p:sldId id="268" r:id="rId12"/>
    <p:sldId id="269" r:id="rId13"/>
    <p:sldId id="270" r:id="rId14"/>
    <p:sldId id="271" r:id="rId15"/>
    <p:sldId id="272" r:id="rId16"/>
    <p:sldId id="273" r:id="rId17"/>
    <p:sldId id="274" r:id="rId18"/>
    <p:sldId id="277" r:id="rId19"/>
  </p:sldIdLst>
  <p:sldSz cx="9144000" cy="5143500" type="screen16x9"/>
  <p:notesSz cx="9144000" cy="51435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75426" autoAdjust="0"/>
  </p:normalViewPr>
  <p:slideViewPr>
    <p:cSldViewPr snapToGrid="0">
      <p:cViewPr varScale="1">
        <p:scale>
          <a:sx n="74" d="100"/>
          <a:sy n="74" d="100"/>
        </p:scale>
        <p:origin x="1076" y="48"/>
      </p:cViewPr>
      <p:guideLst/>
    </p:cSldViewPr>
  </p:slideViewPr>
  <p:notesTextViewPr>
    <p:cViewPr>
      <p:scale>
        <a:sx n="1" d="1"/>
        <a:sy n="1" d="1"/>
      </p:scale>
      <p:origin x="0" y="0"/>
    </p:cViewPr>
  </p:notesTextViewPr>
  <p:notesViewPr>
    <p:cSldViewPr snapToGrid="0">
      <p:cViewPr varScale="1">
        <p:scale>
          <a:sx n="96" d="100"/>
          <a:sy n="96" d="100"/>
        </p:scale>
        <p:origin x="16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Share of downtime events</c:v>
                </c:pt>
              </c:strCache>
            </c:strRef>
          </c:tx>
          <c:spPr>
            <a:solidFill>
              <a:srgbClr val="C0702A"/>
            </a:solidFill>
            <a:effectLst/>
          </c:spPr>
          <c:invertIfNegative val="0"/>
          <c:dLbls>
            <c:dLbl>
              <c:idx val="2"/>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0D3-4615-89AC-DF05F0B5747E}"/>
                </c:ext>
              </c:extLst>
            </c:dLbl>
            <c:numFmt formatCode="0.0&quot;%&quot;" sourceLinked="0"/>
            <c:spPr>
              <a:noFill/>
              <a:ln>
                <a:noFill/>
              </a:ln>
              <a:effectLst/>
            </c:spPr>
            <c:txPr>
              <a:bodyPr/>
              <a:lstStyle/>
              <a:p>
                <a:pPr>
                  <a:defRPr sz="1300" b="1" i="0" u="none" strike="noStrike">
                    <a:solidFill>
                      <a:srgbClr val="37424B"/>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Operator / procedure</c:v>
                </c:pt>
                <c:pt idx="1">
                  <c:v>Electrical / instrumentation</c:v>
                </c:pt>
                <c:pt idx="2">
                  <c:v>Mechanical failure</c:v>
                </c:pt>
              </c:strCache>
            </c:strRef>
          </c:cat>
          <c:val>
            <c:numRef>
              <c:f>Sheet1!$B$2:$B$4</c:f>
              <c:numCache>
                <c:formatCode>General</c:formatCode>
                <c:ptCount val="3"/>
                <c:pt idx="0">
                  <c:v>10</c:v>
                </c:pt>
                <c:pt idx="1">
                  <c:v>38</c:v>
                </c:pt>
                <c:pt idx="2">
                  <c:v>50</c:v>
                </c:pt>
              </c:numCache>
            </c:numRef>
          </c:val>
          <c:extLst>
            <c:ext xmlns:c16="http://schemas.microsoft.com/office/drawing/2014/chart" uri="{C3380CC4-5D6E-409C-BE32-E72D297353CC}">
              <c16:uniqueId val="{00000000-C7A7-41E9-8674-45EC299B1D7D}"/>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37424B"/>
                </a:solidFill>
                <a:latin typeface="Calibri"/>
              </a:defRPr>
            </a:pPr>
            <a:endParaRPr lang="en-US"/>
          </a:p>
        </c:txPr>
        <c:crossAx val="2094734552"/>
        <c:crosses val="autoZero"/>
        <c:auto val="1"/>
        <c:lblAlgn val="ctr"/>
        <c:lblOffset val="100"/>
        <c:noMultiLvlLbl val="1"/>
      </c:catAx>
      <c:valAx>
        <c:axId val="2094734552"/>
        <c:scaling>
          <c:orientation val="minMax"/>
          <c:max val="55"/>
          <c:min val="0"/>
        </c:scaling>
        <c:delete val="1"/>
        <c:axPos val="b"/>
        <c:numFmt formatCode="General" sourceLinked="0"/>
        <c:majorTickMark val="out"/>
        <c:minorTickMark val="none"/>
        <c:tickLblPos val="low"/>
        <c:crossAx val="2094734554"/>
        <c:crosses val="autoZero"/>
        <c:crossBetween val="between"/>
      </c:valAx>
      <c:spPr>
        <a:solidFill>
          <a:srgbClr val="F3EADB"/>
        </a:solidFill>
        <a:ln>
          <a:noFill/>
        </a:ln>
        <a:effectLst/>
      </c:spPr>
    </c:plotArea>
    <c:plotVisOnly val="1"/>
    <c:dispBlanksAs val="span"/>
    <c:showDLblsOverMax val="1"/>
  </c:chart>
  <c:spPr>
    <a:solidFill>
      <a:srgbClr val="F3EADB"/>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806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979" y="0"/>
            <a:ext cx="5283200" cy="258068"/>
          </a:xfrm>
          <a:prstGeom prst="rect">
            <a:avLst/>
          </a:prstGeom>
        </p:spPr>
        <p:txBody>
          <a:bodyPr vert="horz" lIns="91440" tIns="45720" rIns="91440" bIns="45720" rtlCol="0"/>
          <a:lstStyle>
            <a:lvl1pPr algn="r">
              <a:defRPr sz="1200"/>
            </a:lvl1pPr>
          </a:lstStyle>
          <a:p>
            <a:fld id="{5282F153-3F37-0F45-9E97-73ACFA13230C}" type="datetimeFigureOut">
              <a:rPr lang="en-US"/>
              <a:t>7/13/2026</a:t>
            </a:fld>
            <a:endParaRPr lang="en-US"/>
          </a:p>
        </p:txBody>
      </p:sp>
      <p:sp>
        <p:nvSpPr>
          <p:cNvPr id="4" name="Slide Image Placeholder 3"/>
          <p:cNvSpPr>
            <a:spLocks noGrp="1" noRot="1" noChangeAspect="1"/>
          </p:cNvSpPr>
          <p:nvPr>
            <p:ph type="sldImg" idx="2"/>
          </p:nvPr>
        </p:nvSpPr>
        <p:spPr>
          <a:xfrm>
            <a:off x="4552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2475309"/>
            <a:ext cx="9753600" cy="202525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5432"/>
            <a:ext cx="5283200" cy="25806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979" y="4885432"/>
            <a:ext cx="5283200" cy="258068"/>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  |  open with the exercise, not the slide]</a:t>
            </a:r>
          </a:p>
          <a:p>
            <a:endParaRPr lang="en-US" sz="800" dirty="0"/>
          </a:p>
          <a:p>
            <a:r>
              <a:rPr lang="en-US" sz="1400" dirty="0"/>
              <a:t>Think of ONE thing your operations team knows that your safety team doesn't. </a:t>
            </a:r>
            <a:endParaRPr lang="en-US" sz="800" dirty="0"/>
          </a:p>
          <a:p>
            <a:endParaRPr lang="en-US" sz="1400" dirty="0"/>
          </a:p>
          <a:p>
            <a:r>
              <a:rPr lang="en-US" sz="1400" dirty="0"/>
              <a:t>Alright, flip it. One thing SAFETY knows that operations doesn't. [~15 sec] Hold that thought - that gap you just found is the entire talk.</a:t>
            </a:r>
          </a:p>
          <a:p>
            <a:endParaRPr lang="en-US" sz="800" dirty="0"/>
          </a:p>
          <a:p>
            <a:r>
              <a:rPr lang="en-US" sz="1400" dirty="0"/>
              <a:t>I'm Will DeSpain. For years we've run HSE and Operations as two different teams with two different scorecards, and honestly, sometimes two different agendas - safety's the brake, ops is the gas pedal. The next 25 minutes are about what happens when you stop running them separate and start running them as ONE system. Less risk AND better performance - not a trade.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[~30 sec  |  gear change - lighten up]</a:t>
            </a:r>
          </a:p>
          <a:p>
            <a:endParaRPr lang="en-US" sz="800" dirty="0"/>
          </a:p>
          <a:p>
            <a:r>
              <a:rPr lang="en-US" sz="1400" dirty="0"/>
              <a:t>Okay. Enough theory. I've made the case that these are one problem - now here's how you actually wire them together.</a:t>
            </a:r>
          </a:p>
          <a:p>
            <a:endParaRPr lang="en-US" sz="800" dirty="0"/>
          </a:p>
          <a:p>
            <a:r>
              <a:rPr lang="en-US" sz="1400" dirty="0"/>
              <a:t>Five habits. Not a binder, not a new department. Five things you can start running next tour with what's already in the truck. Each one pays a safety dividend AND an operations dividend from the same effort. Here we go.</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Number one: capture it once, at the source - and let BOTH teams use it.</a:t>
            </a:r>
          </a:p>
          <a:p>
            <a:endParaRPr lang="en-US" sz="800" dirty="0"/>
          </a:p>
          <a:p>
            <a:r>
              <a:rPr lang="en-US" sz="1400" dirty="0"/>
              <a:t>The best record in the world is the one made right where the work happens, on whatever tool the crew will actually pick up. Phone, tablet, paper you scan later - I don't care which. What I care about is that it's captured once, and then it flows - to the supervisor, to the reliability team, AND to the contractor - without anybody re-typing it at a desk at nine at night.</a:t>
            </a:r>
          </a:p>
          <a:p>
            <a:endParaRPr lang="en-US" sz="800" dirty="0"/>
          </a:p>
          <a:p>
            <a:r>
              <a:rPr lang="en-US" sz="1400" dirty="0"/>
              <a:t>That's the integration move most people miss. It's not two forms, a safety one and an ops one. It's one field record that both sides read. Standardize the questions, not the gadget, and suddenly your two teams are finally looking at the same truth.</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Number two: make reporting effortless - because a near-miss is free intel for both sides.</a:t>
            </a:r>
          </a:p>
          <a:p>
            <a:endParaRPr lang="en-US" sz="800" dirty="0"/>
          </a:p>
          <a:p>
            <a:r>
              <a:rPr lang="en-US" sz="1400" dirty="0"/>
              <a:t>A near-miss is the universe handing you a warning shot with nobody hurt and nothing broken. But if logging one takes ten minutes and forty boxes, it will not happen on a busy tour. Seconds, not paperwork. And no blame, ever - the second folks think a report gets somebody written up, the reports go quiet and the hazards don't.</a:t>
            </a:r>
          </a:p>
          <a:p>
            <a:endParaRPr lang="en-US" sz="800" dirty="0"/>
          </a:p>
          <a:p>
            <a:r>
              <a:rPr lang="en-US" sz="1400" dirty="0"/>
              <a:t>And reframe it for your ops folks: that same near-miss - the equipment that almost failed, the procedure that almost got skipped - is the earliest warning they'll ever get before a breakdown. When your near-miss count goes UP after you make it easy, throw a party. That's not more danger. That's your early-warning system finally switching 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Number three: turn all those raw reports into leading indicators - signals a supervisor can act on THIS week.</a:t>
            </a:r>
          </a:p>
          <a:p>
            <a:endParaRPr lang="en-US" sz="800" dirty="0"/>
          </a:p>
          <a:p>
            <a:r>
              <a:rPr lang="en-US" sz="1400" dirty="0"/>
              <a:t>A pile of reports nobody reads is just paperwork. The value is in the pattern. Watch the leading stuff - hazard observations, near-misses, whether inspections are even getting done - not just recordables after the fact.</a:t>
            </a:r>
          </a:p>
          <a:p>
            <a:endParaRPr lang="en-US" sz="800" dirty="0"/>
          </a:p>
          <a:p>
            <a:r>
              <a:rPr lang="en-US" sz="1400" dirty="0"/>
              <a:t>And group them by cause, because - remember the downtime chart - the same equipment and procedure issues that hurt people are the ones that stop production. So one trend line serves both teams. Then route it to whoever can actually fix it: the crew lead, the reliability tech - not a dashboard three levels up. A simple scorecard everybody sees Monday morning beats a perfect report that lands a month too late.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Number four - and this is the one that makes or breaks the whole thing: close the loop on every finding.</a:t>
            </a:r>
          </a:p>
          <a:p>
            <a:endParaRPr lang="en-US" sz="800" dirty="0"/>
          </a:p>
          <a:p>
            <a:r>
              <a:rPr lang="en-US" sz="1400" dirty="0"/>
              <a:t>Nothing kills a reporting culture faster than a hand reporting something and watching nothing happen. Do that twice and he's done - and he tells the crew. So every finding gets a name, a date, and a verified close-out. Snap a photo. Then SHOW the fix.</a:t>
            </a:r>
          </a:p>
          <a:p>
            <a:endParaRPr lang="en-US" sz="800" dirty="0"/>
          </a:p>
          <a:p>
            <a:r>
              <a:rPr lang="en-US" sz="1400" dirty="0"/>
              <a:t>And here's the ops payoff: when you actually close findings out and share them, the same failure quits repeating across your locations. That's reliability. One crew's near-miss becomes a permanent fix and a toolbox talk for everybody on the lease. Verify it's really gone before you close it - a checkbox is not a repair.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Number five brings us back to that coordination gap: contractors are more than half your workforce, so the system has to reach past your own badge.</a:t>
            </a:r>
          </a:p>
          <a:p>
            <a:endParaRPr lang="en-US" sz="800" dirty="0"/>
          </a:p>
          <a:p>
            <a:r>
              <a:rPr lang="en-US" sz="1400" dirty="0"/>
              <a:t>One system for everyone on that location - contractor, sub, direct hire, doesn't matter. Same easy way to speak up. Lead with trust: recognize the folks who report, respond fast, and never retaliate. The tools do not work without that part.</a:t>
            </a:r>
          </a:p>
          <a:p>
            <a:endParaRPr lang="en-US" sz="800" dirty="0"/>
          </a:p>
          <a:p>
            <a:r>
              <a:rPr lang="en-US" sz="1400" dirty="0"/>
              <a:t>And the new hands - short-service crews, the guy on day three - that's your highest risk AND your steepest learning curve. Don't wait a month to plug them in. Tools in their hands on day one. When everyone on the pad is in one system, that's not just safer - that's a coordinated, effective organization. Which is exactly where we started.</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 min  |  recap before the payoff]</a:t>
            </a:r>
          </a:p>
          <a:p>
            <a:endParaRPr lang="en-US" sz="800" dirty="0"/>
          </a:p>
          <a:p>
            <a:r>
              <a:rPr lang="en-US" sz="1400" dirty="0"/>
              <a:t>Let's put the five back together in one frame. Capture at the point of work. Make reporting effortless. Turn field data into leading indicators. Close the loop on every finding. And bring contractors into one system.</a:t>
            </a:r>
          </a:p>
          <a:p>
            <a:endParaRPr lang="en-US" sz="800" dirty="0"/>
          </a:p>
          <a:p>
            <a:r>
              <a:rPr lang="en-US" sz="1400" dirty="0"/>
              <a:t>Notice none of these is a safety program or an ops program — each one pays both teams from the same effort. That's the whole idea. Five habits, one system.</a:t>
            </a:r>
          </a:p>
        </p:txBody>
      </p:sp>
      <p:sp>
        <p:nvSpPr>
          <p:cNvPr id="4" name="Slide Number Placeholder 3"/>
          <p:cNvSpPr>
            <a:spLocks noGrp="1"/>
          </p:cNvSpPr>
          <p:nvPr>
            <p:ph type="sldNum" sz="quarter" idx="10"/>
          </p:nvPr>
        </p:nvSpPr>
        <p:spPr/>
        <p:txBody>
          <a:bodyPr/>
          <a:lstStyle/>
          <a:p>
            <a:fld id="{0D25CC35-1A00-4100-93CC-CDDFE17ECA71}"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So here's the payoff, and it maps to three things every one of you answers for.</a:t>
            </a:r>
          </a:p>
          <a:p>
            <a:endParaRPr lang="en-US" sz="800" dirty="0"/>
          </a:p>
          <a:p>
            <a:r>
              <a:rPr lang="en-US" sz="1400" dirty="0"/>
              <a:t>Less RISK - leading signals catch problems while they're still small and cheap, instead of counting them after. Better PERFORMANCE - the very gaps that cause incidents cause downtime, so you fix once and win twice; remember, one point of uptime is worth five of cost. And a stronger ORGANIZATION - HSE and Operations finally speaking one language, aligned on the same data.</a:t>
            </a:r>
          </a:p>
          <a:p>
            <a:endParaRPr lang="en-US" sz="800" dirty="0"/>
          </a:p>
          <a:p>
            <a:r>
              <a:rPr lang="en-US" sz="1400" dirty="0"/>
              <a:t>This isn't theory. Chevron, Shell, Alcoa, the IOGP framework - the best-run operators in the world already run it this way. You don't have to choose between sending people home safe and hitting your numbers. Run it as one system and you get both.</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[~2 min  |  land it</a:t>
            </a:r>
          </a:p>
          <a:p>
            <a:endParaRPr lang="en-US" sz="800" dirty="0"/>
          </a:p>
          <a:p>
            <a:r>
              <a:rPr lang="en-US" sz="1400" dirty="0"/>
              <a:t>If you forget every slide, keep three things.</a:t>
            </a:r>
          </a:p>
          <a:p>
            <a:endParaRPr lang="en-US" sz="800" dirty="0"/>
          </a:p>
          <a:p>
            <a:r>
              <a:rPr lang="en-US" sz="1400" dirty="0"/>
              <a:t>One - safety data IS operational data. The same signals that prevent incidents protect uptime. Stop running two systems.</a:t>
            </a:r>
          </a:p>
          <a:p>
            <a:endParaRPr lang="en-US" sz="800" dirty="0"/>
          </a:p>
          <a:p>
            <a:r>
              <a:rPr lang="en-US" sz="1400" dirty="0"/>
              <a:t>Two - capture the signal at the source. Phone, tablet, or paper - log it once, where the work happens, for both teams.</a:t>
            </a:r>
          </a:p>
          <a:p>
            <a:endParaRPr lang="en-US" sz="800" dirty="0"/>
          </a:p>
          <a:p>
            <a:r>
              <a:rPr lang="en-US" sz="1400" dirty="0"/>
              <a:t>Three - one system, everyone in. Turn signals into leading indicators, act on them, and include every contractor.</a:t>
            </a:r>
          </a:p>
          <a:p>
            <a:endParaRPr lang="en-US" sz="800" dirty="0"/>
          </a:p>
          <a:p>
            <a:endParaRPr lang="en-US" sz="800" dirty="0"/>
          </a:p>
          <a:p>
            <a:r>
              <a:rPr lang="en-US" sz="1400" dirty="0"/>
              <a:t>When safety and operations run as one, you don't choose between people and performance. You get both. Thank you, STEPS Midland.</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[~45 sec  |  set the map]</a:t>
            </a:r>
          </a:p>
          <a:p>
            <a:endParaRPr lang="en-US" sz="800" dirty="0"/>
          </a:p>
          <a:p>
            <a:r>
              <a:rPr lang="en-US" sz="1400" dirty="0"/>
              <a:t>Here's where we're going. Three parts. First, why safety and operations are really one problem — the data linking the two is stronger than most people expect. Second, five habits you can start next tour to run them as one system. And third, the payoff.</a:t>
            </a:r>
            <a:endParaRPr lang="en-US" sz="800" dirty="0"/>
          </a:p>
        </p:txBody>
      </p:sp>
      <p:sp>
        <p:nvSpPr>
          <p:cNvPr id="4" name="Slide Number Placeholder 3"/>
          <p:cNvSpPr>
            <a:spLocks noGrp="1"/>
          </p:cNvSpPr>
          <p:nvPr>
            <p:ph type="sldNum" sz="quarter" idx="10"/>
          </p:nvPr>
        </p:nvSpPr>
        <p:spPr/>
        <p:txBody>
          <a:bodyPr/>
          <a:lstStyle/>
          <a:p>
            <a:fld id="{578A154B-5D30-4744-B13D-39E5049EAF26}"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19200" y="2475309"/>
            <a:ext cx="9753600" cy="2025253"/>
          </a:xfrm>
        </p:spPr>
        <p:txBody>
          <a:bodyPr/>
          <a:lstStyle/>
          <a:p>
            <a:r>
              <a:rPr lang="en-US" sz="1300" b="1" i="1" dirty="0">
                <a:solidFill>
                  <a:srgbClr val="9A551E"/>
                </a:solidFill>
              </a:rPr>
              <a:t>[~20 sec  |  transition]</a:t>
            </a:r>
          </a:p>
          <a:p>
            <a:endParaRPr lang="en-US" sz="800" dirty="0"/>
          </a:p>
          <a:p>
            <a:r>
              <a:rPr lang="en-US" sz="1400" dirty="0"/>
              <a:t>Part one. Before I show you a single tactic, I want to convince you these two worlds are the same world. Same root causes, same field signals, same people. Let's look at the evidence.</a:t>
            </a:r>
          </a:p>
        </p:txBody>
      </p:sp>
      <p:sp>
        <p:nvSpPr>
          <p:cNvPr id="4" name="Slide Number Placeholder 3"/>
          <p:cNvSpPr>
            <a:spLocks noGrp="1"/>
          </p:cNvSpPr>
          <p:nvPr>
            <p:ph type="sldNum" sz="quarter" idx="10"/>
          </p:nvPr>
        </p:nvSpPr>
        <p:spPr/>
        <p:txBody>
          <a:bodyPr/>
          <a:lstStyle/>
          <a:p>
            <a:fld id="{D4F67A0D-D7A5-4B56-AC0D-45ED89A1A9E1}"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[~2 min  |  GUESS-THE-NUMBER - make them commit before the reveal]</a:t>
            </a:r>
          </a:p>
          <a:p>
            <a:endParaRPr lang="en-US" sz="800" dirty="0"/>
          </a:p>
          <a:p>
            <a:r>
              <a:rPr lang="en-US" sz="1400" dirty="0"/>
              <a:t>Here's your first number to guess, and I want a real commitment - hold up fingers or shout it. A one percent gain in production efficiency - just one percent more uptime - is worth about the same as cutting your operating costs by HOW much? Shout a number. [take a few guesses]</a:t>
            </a:r>
          </a:p>
          <a:p>
            <a:endParaRPr lang="en-US" sz="800" dirty="0"/>
          </a:p>
          <a:p>
            <a:r>
              <a:rPr lang="en-US" sz="1300" b="1" i="1" dirty="0">
                <a:solidFill>
                  <a:srgbClr val="9A551E"/>
                </a:solidFill>
              </a:rPr>
              <a:t>[reveal] About five percent. One point of efficiency equals roughly five points of cost cut. That's Solomon's benchmarking, not my opinion.</a:t>
            </a:r>
          </a:p>
          <a:p>
            <a:endParaRPr lang="en-US" sz="800" dirty="0"/>
          </a:p>
          <a:p>
            <a:r>
              <a:rPr lang="en-US" sz="1300" b="1" i="1" dirty="0">
                <a:solidFill>
                  <a:srgbClr val="9A551E"/>
                </a:solidFill>
              </a:rPr>
              <a:t>[let it land] Think about where you spend energy. We grind on cost - squeeze vendors, trim headcount. But a single point of uptime is worth five times more, and it's usually sitting right there in reliability and safety. Fewer surprises, more uptime. That's the whole thesis: safety isn't the thing that slows production down. Done right, it's the lever that lifts it.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[~2 min  |  audience poll — get hands up]</a:t>
            </a:r>
          </a:p>
          <a:p>
            <a:endParaRPr lang="en-US" sz="800" dirty="0"/>
          </a:p>
          <a:p>
            <a:r>
              <a:rPr lang="en-US" sz="1400" dirty="0"/>
              <a:t>OK, now think about the last near-miss or inspection finding you were part of. Where did it stall on the way to an actual fix? Capturing it — it never landed anywhere both teams could see. Handing it off — it got logged, but the other team never heard. Or closing it out — everyone knew, and nobody verified the fix. </a:t>
            </a:r>
          </a:p>
          <a:p>
            <a:endParaRPr lang="en-US" sz="800" dirty="0"/>
          </a:p>
          <a:p>
            <a:r>
              <a:rPr lang="en-US" sz="1400" dirty="0"/>
              <a:t>Keep this in mind – this seam is what we strive to fix.</a:t>
            </a:r>
          </a:p>
        </p:txBody>
      </p:sp>
      <p:sp>
        <p:nvSpPr>
          <p:cNvPr id="4" name="Slide Number Placeholder 3"/>
          <p:cNvSpPr>
            <a:spLocks noGrp="1"/>
          </p:cNvSpPr>
          <p:nvPr>
            <p:ph type="sldNum" sz="quarter" idx="10"/>
          </p:nvPr>
        </p:nvSpPr>
        <p:spPr/>
        <p:txBody>
          <a:bodyPr/>
          <a:lstStyle/>
          <a:p>
            <a:fld id="{393E3CC8-4765-487F-B79A-71FCB216BBF1}"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[~2 min  |  tell it like a story]</a:t>
            </a:r>
          </a:p>
          <a:p>
            <a:endParaRPr lang="en-US" sz="800" dirty="0"/>
          </a:p>
          <a:p>
            <a:r>
              <a:rPr lang="en-US" sz="1400" dirty="0"/>
              <a:t>Let me make this concrete. A contractor's vac truck rolls onto the pad with a slow hydraulic leak. Same truck, same fitting — but watch how two teams write it down.</a:t>
            </a:r>
          </a:p>
          <a:p>
            <a:endParaRPr lang="en-US" sz="800" dirty="0"/>
          </a:p>
          <a:p>
            <a:r>
              <a:rPr lang="en-US" sz="1400" dirty="0"/>
              <a:t>Safety opens a ledger: spill risk, housekeeping hazard. Log it, flag it, wait for the fix. Operations opens a different ledger — that's a truck that can't finish the job, hours slipping off today's schedule. Both are right. Both are half the picture.</a:t>
            </a:r>
          </a:p>
        </p:txBody>
      </p:sp>
      <p:sp>
        <p:nvSpPr>
          <p:cNvPr id="4" name="Slide Number Placeholder 3"/>
          <p:cNvSpPr>
            <a:spLocks noGrp="1"/>
          </p:cNvSpPr>
          <p:nvPr>
            <p:ph type="sldNum" sz="quarter" idx="10"/>
          </p:nvPr>
        </p:nvSpPr>
        <p:spPr/>
        <p:txBody>
          <a:bodyPr/>
          <a:lstStyle/>
          <a:p>
            <a:fld id="{3C713817-8E26-40F7-AB42-D8BA9979C4A3}"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  |  the reveal story - let them predict the ending]</a:t>
            </a:r>
          </a:p>
          <a:p>
            <a:endParaRPr lang="en-US" sz="800" dirty="0"/>
          </a:p>
          <a:p>
            <a:r>
              <a:rPr lang="en-US" sz="1400" dirty="0"/>
              <a:t>Let me tell you about a CEO who walked into his first shareholder meeting in 1987 and talked about ONE thing: worker safety. Not earnings. Not strategy. Safety. Investors thought he'd lost it. One reportedly ran out to tell clients to sell.</a:t>
            </a:r>
          </a:p>
          <a:p>
            <a:endParaRPr lang="en-US" sz="800" dirty="0"/>
          </a:p>
          <a:p>
            <a:r>
              <a:rPr lang="en-US" sz="1400" dirty="0"/>
              <a:t>Here's the guess: over the next thirteen years, what happened to that company? [let them guess up or down]</a:t>
            </a:r>
          </a:p>
          <a:p>
            <a:endParaRPr lang="en-US" sz="800" dirty="0"/>
          </a:p>
          <a:p>
            <a:r>
              <a:rPr lang="en-US" sz="1300" b="1" i="1" dirty="0">
                <a:solidFill>
                  <a:srgbClr val="9A551E"/>
                </a:solidFill>
              </a:rPr>
              <a:t>[reveal] Alcoa. Lost-workday rate dropped about eighty percent. Market value went from three billion to twenty-seven - nine times. Net income, seven times. Paul O'Neill didn't chase profit; he chased safety, relentlessly, and profit followed it out the door.</a:t>
            </a:r>
          </a:p>
          <a:p>
            <a:endParaRPr lang="en-US" sz="800" dirty="0"/>
          </a:p>
          <a:p>
            <a:r>
              <a:rPr lang="en-US" sz="1400" dirty="0"/>
              <a:t>And it's not a fluke - fifteen years of independent data show strong safety performance predicts stronger financials. When safety leads, performance follows. Every time.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[~1.5 min]</a:t>
            </a:r>
          </a:p>
          <a:p>
            <a:endParaRPr lang="en-US" sz="800" dirty="0"/>
          </a:p>
          <a:p>
            <a:r>
              <a:rPr lang="en-US" sz="1400" dirty="0"/>
              <a:t>So if safety and operations are really one problem, the data should prove it. It does.</a:t>
            </a:r>
          </a:p>
          <a:p>
            <a:endParaRPr lang="en-US" sz="800" dirty="0"/>
          </a:p>
          <a:p>
            <a:r>
              <a:rPr lang="en-US" sz="1400" dirty="0"/>
              <a:t>Look at where unplanned downtime actually comes from. Mechanical failure. Electrical and instrumentation. Procedure and human factors. Mechanical and electrical alone are nearly ninety percent of it.</a:t>
            </a:r>
          </a:p>
          <a:p>
            <a:endParaRPr lang="en-US" sz="800" dirty="0"/>
          </a:p>
          <a:p>
            <a:r>
              <a:rPr lang="en-US" sz="1400" dirty="0"/>
              <a:t>Now - who inspects mechanical integrity? Who catches the procedure that got skipped? Who's watching for the tired hand on hour eleven? Your HSE program. Already. Every day. The exact same observations that keep somebody from getting hurt are the ones that keep that pump from going down at 2 AM.</a:t>
            </a:r>
          </a:p>
          <a:p>
            <a:endParaRPr lang="en-US" sz="800" dirty="0"/>
          </a:p>
          <a:p>
            <a:r>
              <a:rPr lang="en-US" sz="1400" dirty="0"/>
              <a:t>The data safety collects IS operational data. We've just been filing it in two different drawers.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i="1" dirty="0">
                <a:solidFill>
                  <a:srgbClr val="9A551E"/>
                </a:solidFill>
              </a:rPr>
              <a:t>[~2 min  |  MYTH-BUSTER - show the left column, ask, THEN reveal]</a:t>
            </a:r>
          </a:p>
          <a:p>
            <a:endParaRPr lang="en-US" sz="800" dirty="0"/>
          </a:p>
          <a:p>
            <a:r>
              <a:rPr lang="en-US" sz="1400" dirty="0"/>
              <a:t>I'm going to describe a facility. You tell me if you'd feel good sending your crew there.</a:t>
            </a:r>
          </a:p>
          <a:p>
            <a:endParaRPr lang="en-US" sz="800" dirty="0"/>
          </a:p>
          <a:p>
            <a:r>
              <a:rPr lang="en-US" sz="1400" dirty="0"/>
              <a:t>Low injury rate. Very few lost-time cases. Clean audits. Green dashboards top to bottom. On paper? A safety award winner. Show of hands - who'd feel good working there? [let hands go up]</a:t>
            </a:r>
          </a:p>
          <a:p>
            <a:endParaRPr lang="en-US" sz="800" dirty="0"/>
          </a:p>
          <a:p>
            <a:r>
              <a:rPr lang="en-US" sz="1300" b="1" i="1" dirty="0">
                <a:solidFill>
                  <a:srgbClr val="9A551E"/>
                </a:solidFill>
              </a:rPr>
              <a:t>[reveal] That's the BP Texas City refinery scorecard in early 2005 - months before one of the worst process-safety disasters in American refining history. Their PERSONAL safety numbers looked great. But the leading signals that actually predicted trouble - process near-misses, integrity backlog, management-of-change - nobody was watching those.</a:t>
            </a:r>
          </a:p>
          <a:p>
            <a:endParaRPr lang="en-US" sz="800" dirty="0"/>
          </a:p>
          <a:p>
            <a:r>
              <a:rPr lang="en-US" sz="1300" b="1" i="1" dirty="0">
                <a:solidFill>
                  <a:srgbClr val="9A551E"/>
                </a:solidFill>
              </a:rPr>
              <a:t>[the lesson] A clean lagging scorecard can hide enormous operational risk. Counting what already happened tells you about the past. If you want to see what's COMING, you watch the leading signals on the right - and those live with the crew, in the field, in real time.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ERO">
    <p:bg>
      <p:bgPr>
        <a:solidFill>
          <a:srgbClr val="2A333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3154680"/>
            <a:ext cx="8229600" cy="86868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3EADB"/>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658368"/>
            <a:ext cx="7955280" cy="82296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IGHTP">
    <p:bg>
      <p:bgPr>
        <a:solidFill>
          <a:srgbClr val="F3EADB"/>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658368"/>
            <a:ext cx="6675120" cy="9144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ARKC">
    <p:bg>
      <p:bgPr>
        <a:solidFill>
          <a:srgbClr val="2A333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749808"/>
            <a:ext cx="8046720" cy="6858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p:bg>
      <p:bgPr>
        <a:solidFill>
          <a:srgbClr val="2A333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1965960"/>
            <a:ext cx="7863840" cy="9144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E">
    <p:bg>
      <p:bgPr>
        <a:solidFill>
          <a:srgbClr val="2A333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868680"/>
            <a:ext cx="7863840" cy="77724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245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titl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3063240"/>
            <a:ext cx="9144000" cy="2080260"/>
          </a:xfrm>
          <a:prstGeom prst="rect">
            <a:avLst/>
          </a:prstGeom>
          <a:solidFill>
            <a:srgbClr val="2A333A">
              <a:alpha val="78000"/>
            </a:srgbClr>
          </a:solidFill>
          <a:ln/>
        </p:spPr>
        <p:txBody>
          <a:bodyPr/>
          <a:lstStyle/>
          <a:p>
            <a:endParaRPr lang="en-US"/>
          </a:p>
        </p:txBody>
      </p:sp>
      <p:sp>
        <p:nvSpPr>
          <p:cNvPr id="3" name="Text 1"/>
          <p:cNvSpPr/>
          <p:nvPr/>
        </p:nvSpPr>
        <p:spPr>
          <a:xfrm>
            <a:off x="548640" y="411480"/>
            <a:ext cx="7315200" cy="320040"/>
          </a:xfrm>
          <a:prstGeom prst="rect">
            <a:avLst/>
          </a:prstGeom>
          <a:noFill/>
          <a:ln/>
        </p:spPr>
        <p:txBody>
          <a:bodyPr wrap="square" lIns="0" tIns="0" rIns="0" bIns="0" rtlCol="0" anchor="ctr"/>
          <a:lstStyle/>
          <a:p>
            <a:pPr marL="0" indent="0" algn="l">
              <a:buNone/>
            </a:pPr>
            <a:r>
              <a:rPr lang="en-US" sz="1250" b="1" kern="0" spc="300" dirty="0">
                <a:solidFill>
                  <a:srgbClr val="FFFFFF"/>
                </a:solidFill>
                <a:latin typeface="Calibri" pitchFamily="34" charset="0"/>
                <a:ea typeface="Calibri" pitchFamily="34" charset="-122"/>
                <a:cs typeface="Calibri" pitchFamily="34" charset="-120"/>
              </a:rPr>
              <a:t>STEPS NETWORK  •  MIDLAND, TX</a:t>
            </a:r>
            <a:endParaRPr lang="en-US" sz="1250" dirty="0"/>
          </a:p>
        </p:txBody>
      </p:sp>
      <p:sp>
        <p:nvSpPr>
          <p:cNvPr id="4" name="Text 0"/>
          <p:cNvSpPr>
            <a:spLocks noGrp="1"/>
          </p:cNvSpPr>
          <p:nvPr>
            <p:ph type="title" idx="100" hasCustomPrompt="1"/>
          </p:nvPr>
        </p:nvSpPr>
        <p:spPr>
          <a:xfrm>
            <a:off x="548640" y="3154680"/>
            <a:ext cx="8229600" cy="868680"/>
          </a:xfrm>
          <a:prstGeom prst="rect">
            <a:avLst/>
          </a:prstGeom>
          <a:noFill/>
          <a:ln/>
        </p:spPr>
        <p:txBody>
          <a:bodyPr wrap="square" lIns="0" tIns="0" rIns="0" bIns="0" rtlCol="0" anchor="ctr"/>
          <a:lstStyle/>
          <a:p>
            <a:pPr marL="0" indent="0" algn="l">
              <a:buNone/>
            </a:pPr>
            <a:r>
              <a:rPr lang="en-US" sz="3100" b="1">
                <a:solidFill>
                  <a:srgbClr val="FFFFFF"/>
                </a:solidFill>
                <a:latin typeface="Georgia" pitchFamily="34" charset="0"/>
                <a:ea typeface="Georgia" pitchFamily="34" charset="-122"/>
                <a:cs typeface="Georgia" pitchFamily="34" charset="-120"/>
              </a:rPr>
              <a:t>When Safety and Operations Run as One</a:t>
            </a:r>
            <a:endParaRPr lang="en-US" sz="3100"/>
          </a:p>
        </p:txBody>
      </p:sp>
      <p:sp>
        <p:nvSpPr>
          <p:cNvPr id="5" name="Text 3"/>
          <p:cNvSpPr/>
          <p:nvPr/>
        </p:nvSpPr>
        <p:spPr>
          <a:xfrm>
            <a:off x="566928" y="4114800"/>
            <a:ext cx="7955280" cy="457200"/>
          </a:xfrm>
          <a:prstGeom prst="rect">
            <a:avLst/>
          </a:prstGeom>
          <a:noFill/>
          <a:ln/>
        </p:spPr>
        <p:txBody>
          <a:bodyPr wrap="square" lIns="0" tIns="0" rIns="0" bIns="0" rtlCol="0" anchor="ctr"/>
          <a:lstStyle/>
          <a:p>
            <a:pPr marL="0" indent="0" algn="l">
              <a:buNone/>
            </a:pPr>
            <a:r>
              <a:rPr lang="en-US" sz="1700">
                <a:solidFill>
                  <a:srgbClr val="F0E6D6"/>
                </a:solidFill>
                <a:latin typeface="Calibri" pitchFamily="34" charset="0"/>
                <a:ea typeface="Calibri" pitchFamily="34" charset="-122"/>
                <a:cs typeface="Calibri" pitchFamily="34" charset="-120"/>
              </a:rPr>
              <a:t>Integrating </a:t>
            </a:r>
            <a:r>
              <a:rPr lang="en-US" sz="1700" dirty="0">
                <a:solidFill>
                  <a:srgbClr val="F0E6D6"/>
                </a:solidFill>
                <a:latin typeface="Calibri" pitchFamily="34" charset="0"/>
                <a:ea typeface="Calibri" pitchFamily="34" charset="-122"/>
                <a:cs typeface="Calibri" pitchFamily="34" charset="-120"/>
              </a:rPr>
              <a:t>HSE </a:t>
            </a:r>
            <a:r>
              <a:rPr lang="en-US" sz="1700">
                <a:solidFill>
                  <a:srgbClr val="F0E6D6"/>
                </a:solidFill>
                <a:latin typeface="Calibri" pitchFamily="34" charset="0"/>
                <a:ea typeface="Calibri" pitchFamily="34" charset="-122"/>
                <a:cs typeface="Calibri" pitchFamily="34" charset="-120"/>
              </a:rPr>
              <a:t>and Operations to reduce </a:t>
            </a:r>
            <a:r>
              <a:rPr lang="en-US" sz="1700" dirty="0">
                <a:solidFill>
                  <a:srgbClr val="F0E6D6"/>
                </a:solidFill>
                <a:latin typeface="Calibri" pitchFamily="34" charset="0"/>
                <a:ea typeface="Calibri" pitchFamily="34" charset="-122"/>
                <a:cs typeface="Calibri" pitchFamily="34" charset="-120"/>
              </a:rPr>
              <a:t>risk</a:t>
            </a:r>
            <a:r>
              <a:rPr lang="en-US" sz="1700">
                <a:solidFill>
                  <a:srgbClr val="F0E6D6"/>
                </a:solidFill>
                <a:latin typeface="Calibri" pitchFamily="34" charset="0"/>
                <a:ea typeface="Calibri" pitchFamily="34" charset="-122"/>
                <a:cs typeface="Calibri" pitchFamily="34" charset="-120"/>
              </a:rPr>
              <a:t>, lift performance, and strengthen</a:t>
            </a:r>
            <a:r>
              <a:rPr lang="en-US" sz="1700" dirty="0">
                <a:solidFill>
                  <a:srgbClr val="F0E6D6"/>
                </a:solidFill>
                <a:latin typeface="Calibri" pitchFamily="34" charset="0"/>
                <a:ea typeface="Calibri" pitchFamily="34" charset="-122"/>
                <a:cs typeface="Calibri" pitchFamily="34" charset="-120"/>
              </a:rPr>
              <a:t> the </a:t>
            </a:r>
            <a:r>
              <a:rPr lang="en-US" sz="1700">
                <a:solidFill>
                  <a:srgbClr val="F0E6D6"/>
                </a:solidFill>
                <a:latin typeface="Calibri" pitchFamily="34" charset="0"/>
                <a:ea typeface="Calibri" pitchFamily="34" charset="-122"/>
                <a:cs typeface="Calibri" pitchFamily="34" charset="-120"/>
              </a:rPr>
              <a:t>whole organization</a:t>
            </a:r>
            <a:endParaRPr lang="en-US" sz="1700" dirty="0"/>
          </a:p>
        </p:txBody>
      </p:sp>
      <p:sp>
        <p:nvSpPr>
          <p:cNvPr id="6" name="Text 4"/>
          <p:cNvSpPr/>
          <p:nvPr/>
        </p:nvSpPr>
        <p:spPr>
          <a:xfrm>
            <a:off x="566928" y="4572000"/>
            <a:ext cx="7955280" cy="365760"/>
          </a:xfrm>
          <a:prstGeom prst="rect">
            <a:avLst/>
          </a:prstGeom>
          <a:noFill/>
          <a:ln/>
        </p:spPr>
        <p:txBody>
          <a:bodyPr wrap="square" lIns="0" tIns="0" rIns="0" bIns="0" rtlCol="0" anchor="ctr"/>
          <a:lstStyle/>
          <a:p>
            <a:pPr marL="0" indent="0" algn="l">
              <a:buNone/>
            </a:pPr>
            <a:r>
              <a:rPr lang="en-US" sz="1250" i="1">
                <a:solidFill>
                  <a:srgbClr val="D9C9AE"/>
                </a:solidFill>
                <a:latin typeface="Calibri" pitchFamily="34" charset="0"/>
                <a:ea typeface="Calibri" pitchFamily="34" charset="-122"/>
                <a:cs typeface="Calibri" pitchFamily="34" charset="-120"/>
              </a:rPr>
              <a:t>Will DeSpain  •  STEPS Network, Midland TX</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divide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2A333A">
              <a:alpha val="68000"/>
            </a:srgbClr>
          </a:solidFill>
          <a:ln/>
        </p:spPr>
        <p:txBody>
          <a:bodyPr/>
          <a:lstStyle/>
          <a:p>
            <a:endParaRPr lang="en-US"/>
          </a:p>
        </p:txBody>
      </p:sp>
      <p:sp>
        <p:nvSpPr>
          <p:cNvPr id="3" name="Text 1"/>
          <p:cNvSpPr/>
          <p:nvPr/>
        </p:nvSpPr>
        <p:spPr>
          <a:xfrm>
            <a:off x="640080" y="1600200"/>
            <a:ext cx="7863840" cy="365760"/>
          </a:xfrm>
          <a:prstGeom prst="rect">
            <a:avLst/>
          </a:prstGeom>
          <a:noFill/>
          <a:ln/>
        </p:spPr>
        <p:txBody>
          <a:bodyPr wrap="square" lIns="0" tIns="0" rIns="0" bIns="0" rtlCol="0" anchor="ctr"/>
          <a:lstStyle/>
          <a:p>
            <a:pPr marL="0" indent="0">
              <a:buNone/>
            </a:pPr>
            <a:r>
              <a:rPr lang="en-US" sz="1400" b="1" kern="0" spc="400">
                <a:solidFill>
                  <a:srgbClr val="E9B072"/>
                </a:solidFill>
                <a:latin typeface="Calibri" pitchFamily="34" charset="0"/>
                <a:ea typeface="Calibri" pitchFamily="34" charset="-122"/>
                <a:cs typeface="Calibri" pitchFamily="34" charset="-120"/>
              </a:rPr>
              <a:t>THE PLAYBOOK</a:t>
            </a:r>
            <a:endParaRPr lang="en-US" sz="1400"/>
          </a:p>
        </p:txBody>
      </p:sp>
      <p:sp>
        <p:nvSpPr>
          <p:cNvPr id="4" name="Text 0"/>
          <p:cNvSpPr>
            <a:spLocks noGrp="1"/>
          </p:cNvSpPr>
          <p:nvPr>
            <p:ph type="title" idx="100" hasCustomPrompt="1"/>
          </p:nvPr>
        </p:nvSpPr>
        <p:spPr>
          <a:xfrm>
            <a:off x="640080" y="1965960"/>
            <a:ext cx="7863840" cy="914400"/>
          </a:xfrm>
          <a:prstGeom prst="rect">
            <a:avLst/>
          </a:prstGeom>
          <a:noFill/>
          <a:ln/>
        </p:spPr>
        <p:txBody>
          <a:bodyPr wrap="square" lIns="0" tIns="0" rIns="0" bIns="0" rtlCol="0" anchor="ctr"/>
          <a:lstStyle/>
          <a:p>
            <a:pPr marL="0" indent="0">
              <a:buNone/>
            </a:pPr>
            <a:r>
              <a:rPr lang="en-US" sz="4000" b="1">
                <a:solidFill>
                  <a:srgbClr val="FFFFFF"/>
                </a:solidFill>
                <a:latin typeface="Georgia" pitchFamily="34" charset="0"/>
                <a:ea typeface="Georgia" pitchFamily="34" charset="-122"/>
                <a:cs typeface="Georgia" pitchFamily="34" charset="-120"/>
              </a:rPr>
              <a:t>Five ways to run them as one system</a:t>
            </a:r>
            <a:endParaRPr lang="en-US" sz="4000"/>
          </a:p>
        </p:txBody>
      </p:sp>
      <p:sp>
        <p:nvSpPr>
          <p:cNvPr id="5" name="Text 3"/>
          <p:cNvSpPr/>
          <p:nvPr/>
        </p:nvSpPr>
        <p:spPr>
          <a:xfrm>
            <a:off x="658368" y="3017520"/>
            <a:ext cx="7498080" cy="822960"/>
          </a:xfrm>
          <a:prstGeom prst="rect">
            <a:avLst/>
          </a:prstGeom>
          <a:noFill/>
          <a:ln/>
        </p:spPr>
        <p:txBody>
          <a:bodyPr wrap="square" lIns="0" tIns="0" rIns="0" bIns="0" rtlCol="0" anchor="ctr"/>
          <a:lstStyle/>
          <a:p>
            <a:pPr marL="0" indent="0">
              <a:buNone/>
            </a:pPr>
            <a:r>
              <a:rPr lang="en-US" sz="1600" dirty="0">
                <a:solidFill>
                  <a:srgbClr val="E7DED2"/>
                </a:solidFill>
                <a:latin typeface="Calibri" pitchFamily="34" charset="0"/>
                <a:ea typeface="Calibri" pitchFamily="34" charset="-122"/>
                <a:cs typeface="Calibri" pitchFamily="34" charset="-120"/>
              </a:rPr>
              <a:t>Practical habits that connect HSE and Operations around the same field data - less risk on one side, more uptime on the other, from the same effort.</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1">
    <p:spTree>
      <p:nvGrpSpPr>
        <p:cNvPr id="1" name=""/>
        <p:cNvGrpSpPr/>
        <p:nvPr/>
      </p:nvGrpSpPr>
      <p:grpSpPr>
        <a:xfrm>
          <a:off x="0" y="0"/>
          <a:ext cx="0" cy="0"/>
          <a:chOff x="0" y="0"/>
          <a:chExt cx="0" cy="0"/>
        </a:xfrm>
      </p:grpSpPr>
      <p:sp>
        <p:nvSpPr>
          <p:cNvPr id="2" name="Text 0"/>
          <p:cNvSpPr/>
          <p:nvPr/>
        </p:nvSpPr>
        <p:spPr>
          <a:xfrm>
            <a:off x="548640" y="384048"/>
            <a:ext cx="5486400" cy="274320"/>
          </a:xfrm>
          <a:prstGeom prst="rect">
            <a:avLst/>
          </a:prstGeom>
          <a:noFill/>
          <a:ln/>
        </p:spPr>
        <p:txBody>
          <a:bodyPr wrap="square" lIns="0" tIns="0" rIns="0" bIns="0" rtlCol="0" anchor="ctr"/>
          <a:lstStyle/>
          <a:p>
            <a:pPr marL="0" indent="0">
              <a:buNone/>
            </a:pPr>
            <a:r>
              <a:rPr lang="en-US" sz="1200" b="1" kern="0" spc="300" dirty="0">
                <a:solidFill>
                  <a:srgbClr val="C0702A"/>
                </a:solidFill>
                <a:latin typeface="Calibri" pitchFamily="34" charset="0"/>
                <a:ea typeface="Calibri" pitchFamily="34" charset="-122"/>
                <a:cs typeface="Calibri" pitchFamily="34" charset="-120"/>
              </a:rPr>
              <a:t>PRACTICE </a:t>
            </a:r>
            <a:r>
              <a:rPr lang="en-US" sz="1200" b="1" kern="0" spc="300">
                <a:solidFill>
                  <a:srgbClr val="C0702A"/>
                </a:solidFill>
                <a:latin typeface="Calibri" pitchFamily="34" charset="0"/>
                <a:ea typeface="Calibri" pitchFamily="34" charset="-122"/>
                <a:cs typeface="Calibri" pitchFamily="34" charset="-120"/>
              </a:rPr>
              <a:t>1</a:t>
            </a:r>
            <a:r>
              <a:rPr lang="en-US" sz="1200" b="1" kern="0" spc="300" dirty="0">
                <a:solidFill>
                  <a:srgbClr val="C0702A"/>
                </a:solidFill>
                <a:latin typeface="Calibri" pitchFamily="34" charset="0"/>
                <a:ea typeface="Calibri" pitchFamily="34" charset="-122"/>
                <a:cs typeface="Calibri" pitchFamily="34" charset="-120"/>
              </a:rPr>
              <a:t> OF 5</a:t>
            </a:r>
            <a:endParaRPr lang="en-US" sz="1200" dirty="0"/>
          </a:p>
        </p:txBody>
      </p:sp>
      <p:sp>
        <p:nvSpPr>
          <p:cNvPr id="3" name="Text 0"/>
          <p:cNvSpPr>
            <a:spLocks noGrp="1"/>
          </p:cNvSpPr>
          <p:nvPr>
            <p:ph type="title" idx="100" hasCustomPrompt="1"/>
          </p:nvPr>
        </p:nvSpPr>
        <p:spPr>
          <a:xfrm>
            <a:off x="548640" y="658368"/>
            <a:ext cx="6675120" cy="914400"/>
          </a:xfrm>
          <a:prstGeom prst="rect">
            <a:avLst/>
          </a:prstGeom>
          <a:noFill/>
          <a:ln/>
        </p:spPr>
        <p:txBody>
          <a:bodyPr wrap="square" lIns="0" tIns="0" rIns="0" bIns="0" rtlCol="0" anchor="ctr"/>
          <a:lstStyle/>
          <a:p>
            <a:pPr marL="0" indent="0" algn="l">
              <a:buNone/>
            </a:pPr>
            <a:r>
              <a:rPr lang="en-US" sz="2400" b="1">
                <a:solidFill>
                  <a:srgbClr val="37424B"/>
                </a:solidFill>
                <a:latin typeface="Georgia" pitchFamily="34" charset="0"/>
                <a:ea typeface="Georgia" pitchFamily="34" charset="-122"/>
                <a:cs typeface="Georgia" pitchFamily="34" charset="-120"/>
              </a:rPr>
              <a:t>Capture at the point of work</a:t>
            </a:r>
            <a:endParaRPr lang="en-US" sz="2400" dirty="0"/>
          </a:p>
        </p:txBody>
      </p:sp>
      <p:sp>
        <p:nvSpPr>
          <p:cNvPr id="4" name="icon chip">
            <a:extLst>
              <a:ext uri="{C183D7F6-B498-43B3-948B-1728B52AA6E4}">
                <adec:decorative xmlns:adec="http://schemas.microsoft.com/office/drawing/2017/decorative" val="1"/>
              </a:ext>
            </a:extLst>
          </p:cNvPr>
          <p:cNvSpPr/>
          <p:nvPr/>
        </p:nvSpPr>
        <p:spPr>
          <a:xfrm>
            <a:off x="7635240" y="502920"/>
            <a:ext cx="914400" cy="914400"/>
          </a:xfrm>
          <a:prstGeom prst="ellipse">
            <a:avLst/>
          </a:prstGeom>
          <a:solidFill>
            <a:srgbClr val="FBF6EC"/>
          </a:solidFill>
          <a:ln/>
        </p:spPr>
        <p:txBody>
          <a:bodyPr/>
          <a:lstStyle/>
          <a:p>
            <a:endParaRPr lang="en-US"/>
          </a:p>
        </p:txBody>
      </p:sp>
      <p:pic>
        <p:nvPicPr>
          <p:cNvPr id="5" name="Image 0"/>
          <p:cNvPicPr>
            <a:picLocks noChangeAspect="1"/>
          </p:cNvPicPr>
          <p:nvPr/>
        </p:nvPicPr>
        <p:blipFill>
          <a:blip r:embed="rId3"/>
          <a:stretch>
            <a:fillRect/>
          </a:stretch>
        </p:blipFill>
        <p:spPr>
          <a:xfrm>
            <a:off x="7818120" y="685800"/>
            <a:ext cx="548640" cy="548640"/>
          </a:xfrm>
          <a:prstGeom prst="rect">
            <a:avLst/>
          </a:prstGeom>
        </p:spPr>
      </p:pic>
      <p:sp>
        <p:nvSpPr>
          <p:cNvPr id="6" name="Text 3"/>
          <p:cNvSpPr/>
          <p:nvPr/>
        </p:nvSpPr>
        <p:spPr>
          <a:xfrm>
            <a:off x="548640" y="1664208"/>
            <a:ext cx="8046720" cy="502920"/>
          </a:xfrm>
          <a:prstGeom prst="rect">
            <a:avLst/>
          </a:prstGeom>
          <a:noFill/>
          <a:ln/>
        </p:spPr>
        <p:txBody>
          <a:bodyPr wrap="square" lIns="0" tIns="0" rIns="0" bIns="0" rtlCol="0" anchor="ctr"/>
          <a:lstStyle/>
          <a:p>
            <a:pPr marL="0" indent="0">
              <a:buNone/>
            </a:pPr>
            <a:r>
              <a:rPr lang="en-US" sz="1500" i="1" dirty="0">
                <a:solidFill>
                  <a:srgbClr val="6E7880"/>
                </a:solidFill>
                <a:latin typeface="Calibri" pitchFamily="34" charset="0"/>
                <a:ea typeface="Calibri" pitchFamily="34" charset="-122"/>
                <a:cs typeface="Calibri" pitchFamily="34" charset="-120"/>
              </a:rPr>
              <a:t>One record at the source feeds both teams - safety and operations working from the same truth.</a:t>
            </a:r>
            <a:endParaRPr lang="en-US" sz="1500" dirty="0"/>
          </a:p>
        </p:txBody>
      </p:sp>
      <p:pic>
        <p:nvPicPr>
          <p:cNvPr id="7" name="Image 1" descr="Oilfield worker in hard hat and safety vest logging an inspection on a rugged tablet at a wellsite"/>
          <p:cNvPicPr>
            <a:picLocks noChangeAspect="1"/>
          </p:cNvPicPr>
          <p:nvPr/>
        </p:nvPicPr>
        <p:blipFill>
          <a:blip r:embed="rId4"/>
          <a:srcRect l="4667" r="4667"/>
          <a:stretch/>
        </p:blipFill>
        <p:spPr>
          <a:xfrm>
            <a:off x="5486400" y="2395728"/>
            <a:ext cx="3108960" cy="2286000"/>
          </a:xfrm>
          <a:prstGeom prst="rect">
            <a:avLst/>
          </a:prstGeom>
        </p:spPr>
      </p:pic>
      <p:sp>
        <p:nvSpPr>
          <p:cNvPr id="8" name="Text 4"/>
          <p:cNvSpPr/>
          <p:nvPr/>
        </p:nvSpPr>
        <p:spPr>
          <a:xfrm>
            <a:off x="548640" y="2395728"/>
            <a:ext cx="4617720" cy="2286000"/>
          </a:xfrm>
          <a:prstGeom prst="rect">
            <a:avLst/>
          </a:prstGeom>
          <a:noFill/>
          <a:ln/>
        </p:spPr>
        <p:txBody>
          <a:bodyPr wrap="square" lIns="0" tIns="0" rIns="0" bIns="0" rtlCol="0" anchor="t"/>
          <a:lstStyle/>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Meet crews where they are.  </a:t>
            </a:r>
            <a:r>
              <a:rPr lang="en-US" sz="1300" dirty="0">
                <a:solidFill>
                  <a:srgbClr val="5A6169"/>
                </a:solidFill>
                <a:latin typeface="Calibri" pitchFamily="34" charset="0"/>
                <a:ea typeface="Calibri" pitchFamily="34" charset="-122"/>
                <a:cs typeface="Calibri" pitchFamily="34" charset="-120"/>
              </a:rPr>
              <a:t>Phone, rugged tablet, or a simple paper form scanned later - the method matters less than capturing it once, at the source.</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Standardize the fields, not the device.  </a:t>
            </a:r>
            <a:r>
              <a:rPr lang="en-US" sz="1300" dirty="0">
                <a:solidFill>
                  <a:srgbClr val="5A6169"/>
                </a:solidFill>
                <a:latin typeface="Calibri" pitchFamily="34" charset="0"/>
                <a:ea typeface="Calibri" pitchFamily="34" charset="-122"/>
                <a:cs typeface="Calibri" pitchFamily="34" charset="-120"/>
              </a:rPr>
              <a:t>Consistent prompts and checklists mean every observation is comparable, however it's entered.</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Capture once, share everywhere.  </a:t>
            </a:r>
            <a:r>
              <a:rPr lang="en-US" sz="1300" dirty="0">
                <a:solidFill>
                  <a:srgbClr val="5A6169"/>
                </a:solidFill>
                <a:latin typeface="Calibri" pitchFamily="34" charset="0"/>
                <a:ea typeface="Calibri" pitchFamily="34" charset="-122"/>
                <a:cs typeface="Calibri" pitchFamily="34" charset="-120"/>
              </a:rPr>
              <a:t>A record made in the field should reach the supervisor, the reliability team, and the contractor instantly - no re-keying.</a:t>
            </a:r>
            <a:endParaRPr lang="en-US" sz="1400" dirty="0"/>
          </a:p>
        </p:txBody>
      </p:sp>
      <p:sp>
        <p:nvSpPr>
          <p:cNvPr id="9" name="Text 5"/>
          <p:cNvSpPr/>
          <p:nvPr/>
        </p:nvSpPr>
        <p:spPr>
          <a:xfrm>
            <a:off x="548640" y="4828032"/>
            <a:ext cx="8046720" cy="228600"/>
          </a:xfrm>
          <a:prstGeom prst="rect">
            <a:avLst/>
          </a:prstGeom>
          <a:noFill/>
          <a:ln/>
        </p:spPr>
        <p:txBody>
          <a:bodyPr wrap="square" lIns="0" tIns="0" rIns="0" bIns="0" rtlCol="0" anchor="ctr"/>
          <a:lstStyle/>
          <a:p>
            <a:pPr marL="0" indent="0">
              <a:buNone/>
            </a:pPr>
            <a:r>
              <a:rPr lang="en-US" sz="900">
                <a:solidFill>
                  <a:srgbClr val="6E7880"/>
                </a:solidFill>
                <a:latin typeface="Calibri" pitchFamily="34" charset="0"/>
                <a:ea typeface="Calibri" pitchFamily="34" charset="-122"/>
                <a:cs typeface="Calibri" pitchFamily="34" charset="-120"/>
              </a:rPr>
              <a:t>One field record, used by both safety and operations — mobile, tablet, or digitized paper</a:t>
            </a:r>
            <a:endParaRPr lang="en-US" sz="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2">
    <p:spTree>
      <p:nvGrpSpPr>
        <p:cNvPr id="1" name=""/>
        <p:cNvGrpSpPr/>
        <p:nvPr/>
      </p:nvGrpSpPr>
      <p:grpSpPr>
        <a:xfrm>
          <a:off x="0" y="0"/>
          <a:ext cx="0" cy="0"/>
          <a:chOff x="0" y="0"/>
          <a:chExt cx="0" cy="0"/>
        </a:xfrm>
      </p:grpSpPr>
      <p:sp>
        <p:nvSpPr>
          <p:cNvPr id="2" name="Text 0"/>
          <p:cNvSpPr/>
          <p:nvPr/>
        </p:nvSpPr>
        <p:spPr>
          <a:xfrm>
            <a:off x="548640" y="384048"/>
            <a:ext cx="5486400" cy="274320"/>
          </a:xfrm>
          <a:prstGeom prst="rect">
            <a:avLst/>
          </a:prstGeom>
          <a:noFill/>
          <a:ln/>
        </p:spPr>
        <p:txBody>
          <a:bodyPr wrap="square" lIns="0" tIns="0" rIns="0" bIns="0" rtlCol="0" anchor="ctr"/>
          <a:lstStyle/>
          <a:p>
            <a:pPr marL="0" indent="0">
              <a:buNone/>
            </a:pPr>
            <a:r>
              <a:rPr lang="en-US" sz="1200" b="1" kern="0" spc="300">
                <a:solidFill>
                  <a:srgbClr val="C0702A"/>
                </a:solidFill>
                <a:latin typeface="Calibri" pitchFamily="34" charset="0"/>
                <a:ea typeface="Calibri" pitchFamily="34" charset="-122"/>
                <a:cs typeface="Calibri" pitchFamily="34" charset="-120"/>
              </a:rPr>
              <a:t>PRACTICE 2 OF 5</a:t>
            </a:r>
            <a:endParaRPr lang="en-US" sz="1200"/>
          </a:p>
        </p:txBody>
      </p:sp>
      <p:sp>
        <p:nvSpPr>
          <p:cNvPr id="3" name="Text 0"/>
          <p:cNvSpPr>
            <a:spLocks noGrp="1"/>
          </p:cNvSpPr>
          <p:nvPr>
            <p:ph type="title" idx="100" hasCustomPrompt="1"/>
          </p:nvPr>
        </p:nvSpPr>
        <p:spPr>
          <a:xfrm>
            <a:off x="548640" y="658368"/>
            <a:ext cx="6675120" cy="914400"/>
          </a:xfrm>
          <a:prstGeom prst="rect">
            <a:avLst/>
          </a:prstGeom>
          <a:noFill/>
          <a:ln/>
        </p:spPr>
        <p:txBody>
          <a:bodyPr wrap="square" lIns="0" tIns="0" rIns="0" bIns="0" rtlCol="0" anchor="ctr"/>
          <a:lstStyle/>
          <a:p>
            <a:pPr marL="0" indent="0" algn="l">
              <a:buNone/>
            </a:pPr>
            <a:r>
              <a:rPr lang="en-US" sz="2400" b="1">
                <a:solidFill>
                  <a:srgbClr val="37424B"/>
                </a:solidFill>
                <a:latin typeface="Georgia" pitchFamily="34" charset="0"/>
                <a:ea typeface="Georgia" pitchFamily="34" charset="-122"/>
                <a:cs typeface="Georgia" pitchFamily="34" charset="-120"/>
              </a:rPr>
              <a:t>Make near-miss reporting frictionless</a:t>
            </a:r>
            <a:endParaRPr lang="en-US" sz="2400"/>
          </a:p>
        </p:txBody>
      </p:sp>
      <p:sp>
        <p:nvSpPr>
          <p:cNvPr id="4" name="icon chip">
            <a:extLst>
              <a:ext uri="{C183D7F6-B498-43B3-948B-1728B52AA6E4}">
                <adec:decorative xmlns:adec="http://schemas.microsoft.com/office/drawing/2017/decorative" val="1"/>
              </a:ext>
            </a:extLst>
          </p:cNvPr>
          <p:cNvSpPr/>
          <p:nvPr/>
        </p:nvSpPr>
        <p:spPr>
          <a:xfrm>
            <a:off x="7635240" y="502920"/>
            <a:ext cx="914400" cy="914400"/>
          </a:xfrm>
          <a:prstGeom prst="ellipse">
            <a:avLst/>
          </a:prstGeom>
          <a:solidFill>
            <a:srgbClr val="FBF6EC"/>
          </a:solidFill>
          <a:ln/>
        </p:spPr>
        <p:txBody>
          <a:bodyPr/>
          <a:lstStyle/>
          <a:p>
            <a:endParaRPr lang="en-US"/>
          </a:p>
        </p:txBody>
      </p:sp>
      <p:pic>
        <p:nvPicPr>
          <p:cNvPr id="5" name="Image 0"/>
          <p:cNvPicPr>
            <a:picLocks noChangeAspect="1"/>
          </p:cNvPicPr>
          <p:nvPr/>
        </p:nvPicPr>
        <p:blipFill>
          <a:blip r:embed="rId3"/>
          <a:stretch>
            <a:fillRect/>
          </a:stretch>
        </p:blipFill>
        <p:spPr>
          <a:xfrm>
            <a:off x="7818120" y="685800"/>
            <a:ext cx="548640" cy="548640"/>
          </a:xfrm>
          <a:prstGeom prst="rect">
            <a:avLst/>
          </a:prstGeom>
        </p:spPr>
      </p:pic>
      <p:sp>
        <p:nvSpPr>
          <p:cNvPr id="6" name="Text 3">
            <a:extLst>
              <a:ext uri="{C183D7F6-B498-43B3-948B-1728B52AA6E4}">
                <adec:decorative xmlns:adec="http://schemas.microsoft.com/office/drawing/2017/decorative" val="1"/>
              </a:ext>
            </a:extLst>
          </p:cNvPr>
          <p:cNvSpPr/>
          <p:nvPr/>
        </p:nvSpPr>
        <p:spPr>
          <a:xfrm>
            <a:off x="548640" y="1664208"/>
            <a:ext cx="8046720" cy="502920"/>
          </a:xfrm>
          <a:prstGeom prst="rect">
            <a:avLst/>
          </a:prstGeom>
          <a:noFill/>
          <a:ln/>
        </p:spPr>
        <p:txBody>
          <a:bodyPr wrap="square" lIns="0" tIns="0" rIns="0" bIns="0" rtlCol="0" anchor="ctr"/>
          <a:lstStyle/>
          <a:p>
            <a:pPr marL="0" indent="0">
              <a:buNone/>
            </a:pPr>
            <a:r>
              <a:rPr lang="en-US" sz="1500" i="1" dirty="0">
                <a:solidFill>
                  <a:srgbClr val="6E7880"/>
                </a:solidFill>
                <a:latin typeface="Calibri" pitchFamily="34" charset="0"/>
                <a:ea typeface="Calibri" pitchFamily="34" charset="-122"/>
                <a:cs typeface="Calibri" pitchFamily="34" charset="-120"/>
              </a:rPr>
              <a:t>A near-miss is free intel - for safety and operations both. The easier it is to log, the earlier warnings each team gets.</a:t>
            </a:r>
            <a:endParaRPr lang="en-US" sz="1500" dirty="0"/>
          </a:p>
        </p:txBody>
      </p:sp>
      <p:sp>
        <p:nvSpPr>
          <p:cNvPr id="7" name="Text 4"/>
          <p:cNvSpPr/>
          <p:nvPr/>
        </p:nvSpPr>
        <p:spPr>
          <a:xfrm>
            <a:off x="548640" y="2395728"/>
            <a:ext cx="8046720" cy="2286000"/>
          </a:xfrm>
          <a:prstGeom prst="rect">
            <a:avLst/>
          </a:prstGeom>
          <a:noFill/>
          <a:ln/>
        </p:spPr>
        <p:txBody>
          <a:bodyPr wrap="square" lIns="0" tIns="0" rIns="0" bIns="0" rtlCol="0" anchor="t"/>
          <a:lstStyle/>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Seconds, not paperwork.  </a:t>
            </a:r>
            <a:r>
              <a:rPr lang="en-US" sz="1300" dirty="0">
                <a:solidFill>
                  <a:srgbClr val="5A6169"/>
                </a:solidFill>
                <a:latin typeface="Calibri" pitchFamily="34" charset="0"/>
                <a:ea typeface="Calibri" pitchFamily="34" charset="-122"/>
                <a:cs typeface="Calibri" pitchFamily="34" charset="-120"/>
              </a:rPr>
              <a:t>If reporting a hazard takes more than a moment, it won't happen during a busy tour.</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No blame, no barrier.  </a:t>
            </a:r>
            <a:r>
              <a:rPr lang="en-US" sz="1300" dirty="0">
                <a:solidFill>
                  <a:srgbClr val="5A6169"/>
                </a:solidFill>
                <a:latin typeface="Calibri" pitchFamily="34" charset="0"/>
                <a:ea typeface="Calibri" pitchFamily="34" charset="-122"/>
                <a:cs typeface="Calibri" pitchFamily="34" charset="-120"/>
              </a:rPr>
              <a:t>Crews report freely only when it's clear the goal is prevention, never punishment.</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Every report is an early warning.  </a:t>
            </a:r>
            <a:r>
              <a:rPr lang="en-US" sz="1300" dirty="0">
                <a:solidFill>
                  <a:srgbClr val="5A6169"/>
                </a:solidFill>
                <a:latin typeface="Calibri" pitchFamily="34" charset="0"/>
                <a:ea typeface="Calibri" pitchFamily="34" charset="-122"/>
                <a:cs typeface="Calibri" pitchFamily="34" charset="-120"/>
              </a:rPr>
              <a:t>Near-misses flag the exact conditions - equipment, procedures, fatigue - that precede both incidents and downtime.</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Volume is a good sign.  </a:t>
            </a:r>
            <a:r>
              <a:rPr lang="en-US" sz="1300" dirty="0">
                <a:solidFill>
                  <a:srgbClr val="5A6169"/>
                </a:solidFill>
                <a:latin typeface="Calibri" pitchFamily="34" charset="0"/>
                <a:ea typeface="Calibri" pitchFamily="34" charset="-122"/>
                <a:cs typeface="Calibri" pitchFamily="34" charset="-120"/>
              </a:rPr>
              <a:t>Rising near-miss counts usually mean trust is growing - and your early-warning system is finally on.</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3">
    <p:spTree>
      <p:nvGrpSpPr>
        <p:cNvPr id="1" name=""/>
        <p:cNvGrpSpPr/>
        <p:nvPr/>
      </p:nvGrpSpPr>
      <p:grpSpPr>
        <a:xfrm>
          <a:off x="0" y="0"/>
          <a:ext cx="0" cy="0"/>
          <a:chOff x="0" y="0"/>
          <a:chExt cx="0" cy="0"/>
        </a:xfrm>
      </p:grpSpPr>
      <p:sp>
        <p:nvSpPr>
          <p:cNvPr id="2" name="Text 0">
            <a:extLst>
              <a:ext uri="{C183D7F6-B498-43B3-948B-1728B52AA6E4}">
                <adec:decorative xmlns:adec="http://schemas.microsoft.com/office/drawing/2017/decorative" val="1"/>
              </a:ext>
            </a:extLst>
          </p:cNvPr>
          <p:cNvSpPr/>
          <p:nvPr/>
        </p:nvSpPr>
        <p:spPr>
          <a:xfrm>
            <a:off x="548640" y="384048"/>
            <a:ext cx="5486400" cy="274320"/>
          </a:xfrm>
          <a:prstGeom prst="rect">
            <a:avLst/>
          </a:prstGeom>
          <a:noFill/>
          <a:ln/>
        </p:spPr>
        <p:txBody>
          <a:bodyPr wrap="square" lIns="0" tIns="0" rIns="0" bIns="0" rtlCol="0" anchor="ctr"/>
          <a:lstStyle/>
          <a:p>
            <a:pPr marL="0" indent="0">
              <a:buNone/>
            </a:pPr>
            <a:r>
              <a:rPr lang="en-US" sz="1200" b="1" kern="0" spc="300">
                <a:solidFill>
                  <a:srgbClr val="C0702A"/>
                </a:solidFill>
                <a:latin typeface="Calibri" pitchFamily="34" charset="0"/>
                <a:ea typeface="Calibri" pitchFamily="34" charset="-122"/>
                <a:cs typeface="Calibri" pitchFamily="34" charset="-120"/>
              </a:rPr>
              <a:t>PRACTICE 3 OF 5</a:t>
            </a:r>
            <a:endParaRPr lang="en-US" sz="1200"/>
          </a:p>
        </p:txBody>
      </p:sp>
      <p:sp>
        <p:nvSpPr>
          <p:cNvPr id="3" name="Text 0"/>
          <p:cNvSpPr>
            <a:spLocks noGrp="1"/>
          </p:cNvSpPr>
          <p:nvPr>
            <p:ph type="title" idx="100" hasCustomPrompt="1"/>
          </p:nvPr>
        </p:nvSpPr>
        <p:spPr>
          <a:xfrm>
            <a:off x="548640" y="658368"/>
            <a:ext cx="6675120" cy="914400"/>
          </a:xfrm>
          <a:prstGeom prst="rect">
            <a:avLst/>
          </a:prstGeom>
          <a:noFill/>
          <a:ln/>
        </p:spPr>
        <p:txBody>
          <a:bodyPr wrap="square" lIns="0" tIns="0" rIns="0" bIns="0" rtlCol="0" anchor="ctr"/>
          <a:lstStyle/>
          <a:p>
            <a:pPr marL="0" indent="0" algn="l">
              <a:buNone/>
            </a:pPr>
            <a:r>
              <a:rPr lang="en-US" sz="2400" b="1">
                <a:solidFill>
                  <a:srgbClr val="37424B"/>
                </a:solidFill>
                <a:latin typeface="Georgia" pitchFamily="34" charset="0"/>
                <a:ea typeface="Georgia" pitchFamily="34" charset="-122"/>
                <a:cs typeface="Georgia" pitchFamily="34" charset="-120"/>
              </a:rPr>
              <a:t>Turn field data into leading indicators</a:t>
            </a:r>
            <a:endParaRPr lang="en-US" sz="2400"/>
          </a:p>
        </p:txBody>
      </p:sp>
      <p:sp>
        <p:nvSpPr>
          <p:cNvPr id="4" name="icon chip">
            <a:extLst>
              <a:ext uri="{C183D7F6-B498-43B3-948B-1728B52AA6E4}">
                <adec:decorative xmlns:adec="http://schemas.microsoft.com/office/drawing/2017/decorative" val="1"/>
              </a:ext>
            </a:extLst>
          </p:cNvPr>
          <p:cNvSpPr/>
          <p:nvPr/>
        </p:nvSpPr>
        <p:spPr>
          <a:xfrm>
            <a:off x="7635240" y="502920"/>
            <a:ext cx="914400" cy="914400"/>
          </a:xfrm>
          <a:prstGeom prst="ellipse">
            <a:avLst/>
          </a:prstGeom>
          <a:solidFill>
            <a:srgbClr val="FBF6EC"/>
          </a:solidFill>
          <a:ln/>
        </p:spPr>
        <p:txBody>
          <a:bodyPr/>
          <a:lstStyle/>
          <a:p>
            <a:endParaRPr lang="en-US"/>
          </a:p>
        </p:txBody>
      </p:sp>
      <p:pic>
        <p:nvPicPr>
          <p:cNvPr id="5" name="Image 0"/>
          <p:cNvPicPr>
            <a:picLocks noChangeAspect="1"/>
          </p:cNvPicPr>
          <p:nvPr/>
        </p:nvPicPr>
        <p:blipFill>
          <a:blip r:embed="rId3"/>
          <a:stretch>
            <a:fillRect/>
          </a:stretch>
        </p:blipFill>
        <p:spPr>
          <a:xfrm>
            <a:off x="7818120" y="685800"/>
            <a:ext cx="548640" cy="548640"/>
          </a:xfrm>
          <a:prstGeom prst="rect">
            <a:avLst/>
          </a:prstGeom>
        </p:spPr>
      </p:pic>
      <p:sp>
        <p:nvSpPr>
          <p:cNvPr id="6" name="Text 3"/>
          <p:cNvSpPr/>
          <p:nvPr/>
        </p:nvSpPr>
        <p:spPr>
          <a:xfrm>
            <a:off x="548640" y="1664208"/>
            <a:ext cx="8046720" cy="502920"/>
          </a:xfrm>
          <a:prstGeom prst="rect">
            <a:avLst/>
          </a:prstGeom>
          <a:noFill/>
          <a:ln/>
        </p:spPr>
        <p:txBody>
          <a:bodyPr wrap="square" lIns="0" tIns="0" rIns="0" bIns="0" rtlCol="0" anchor="ctr"/>
          <a:lstStyle/>
          <a:p>
            <a:pPr marL="0" indent="0">
              <a:buNone/>
            </a:pPr>
            <a:r>
              <a:rPr lang="en-US" sz="1500" i="1">
                <a:solidFill>
                  <a:srgbClr val="6E7880"/>
                </a:solidFill>
                <a:latin typeface="Calibri" pitchFamily="34" charset="0"/>
                <a:ea typeface="Calibri" pitchFamily="34" charset="-122"/>
                <a:cs typeface="Calibri" pitchFamily="34" charset="-120"/>
              </a:rPr>
              <a:t>Raw reports are only useful when they become patterns a supervisor can act on this week.</a:t>
            </a:r>
            <a:endParaRPr lang="en-US" sz="1500"/>
          </a:p>
        </p:txBody>
      </p:sp>
      <p:sp>
        <p:nvSpPr>
          <p:cNvPr id="7" name="Text 4"/>
          <p:cNvSpPr/>
          <p:nvPr/>
        </p:nvSpPr>
        <p:spPr>
          <a:xfrm>
            <a:off x="548640" y="2395728"/>
            <a:ext cx="8046720" cy="2286000"/>
          </a:xfrm>
          <a:prstGeom prst="rect">
            <a:avLst/>
          </a:prstGeom>
          <a:noFill/>
          <a:ln/>
        </p:spPr>
        <p:txBody>
          <a:bodyPr wrap="square" lIns="0" tIns="0" rIns="0" bIns="0" rtlCol="0" anchor="t"/>
          <a:lstStyle/>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Watch the warning signs.  </a:t>
            </a:r>
            <a:r>
              <a:rPr lang="en-US" sz="1300" dirty="0">
                <a:solidFill>
                  <a:srgbClr val="5A6169"/>
                </a:solidFill>
                <a:latin typeface="Calibri" pitchFamily="34" charset="0"/>
                <a:ea typeface="Calibri" pitchFamily="34" charset="-122"/>
                <a:cs typeface="Calibri" pitchFamily="34" charset="-120"/>
              </a:rPr>
              <a:t>Track hazard observations, near-misses, and inspection completion - not just recordables after the fact.</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Segment by cause.  </a:t>
            </a:r>
            <a:r>
              <a:rPr lang="en-US" sz="1300" dirty="0">
                <a:solidFill>
                  <a:srgbClr val="5A6169"/>
                </a:solidFill>
                <a:latin typeface="Calibri" pitchFamily="34" charset="0"/>
                <a:ea typeface="Calibri" pitchFamily="34" charset="-122"/>
                <a:cs typeface="Calibri" pitchFamily="34" charset="-120"/>
              </a:rPr>
              <a:t>Group by cause so equipment and procedure risks surface early - the same drivers behind downtime.</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Route to the right owner.  </a:t>
            </a:r>
            <a:r>
              <a:rPr lang="en-US" sz="1300" dirty="0">
                <a:solidFill>
                  <a:srgbClr val="5A6169"/>
                </a:solidFill>
                <a:latin typeface="Calibri" pitchFamily="34" charset="0"/>
                <a:ea typeface="Calibri" pitchFamily="34" charset="-122"/>
                <a:cs typeface="Calibri" pitchFamily="34" charset="-120"/>
              </a:rPr>
              <a:t>Get the signal to the person who can fix it - the crew lead or reliability tech - not just a report upstairs.</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Make it visible weekly.  </a:t>
            </a:r>
            <a:r>
              <a:rPr lang="en-US" sz="1300" dirty="0">
                <a:solidFill>
                  <a:srgbClr val="5A6169"/>
                </a:solidFill>
                <a:latin typeface="Calibri" pitchFamily="34" charset="0"/>
                <a:ea typeface="Calibri" pitchFamily="34" charset="-122"/>
                <a:cs typeface="Calibri" pitchFamily="34" charset="-120"/>
              </a:rPr>
              <a:t>A simple, current scorecard beats a perfect report that lands a month too late to matter.</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4">
    <p:spTree>
      <p:nvGrpSpPr>
        <p:cNvPr id="1" name=""/>
        <p:cNvGrpSpPr/>
        <p:nvPr/>
      </p:nvGrpSpPr>
      <p:grpSpPr>
        <a:xfrm>
          <a:off x="0" y="0"/>
          <a:ext cx="0" cy="0"/>
          <a:chOff x="0" y="0"/>
          <a:chExt cx="0" cy="0"/>
        </a:xfrm>
      </p:grpSpPr>
      <p:sp>
        <p:nvSpPr>
          <p:cNvPr id="2" name="Text 0"/>
          <p:cNvSpPr/>
          <p:nvPr/>
        </p:nvSpPr>
        <p:spPr>
          <a:xfrm>
            <a:off x="548640" y="384048"/>
            <a:ext cx="5486400" cy="274320"/>
          </a:xfrm>
          <a:prstGeom prst="rect">
            <a:avLst/>
          </a:prstGeom>
          <a:noFill/>
          <a:ln/>
        </p:spPr>
        <p:txBody>
          <a:bodyPr wrap="square" lIns="0" tIns="0" rIns="0" bIns="0" rtlCol="0" anchor="ctr"/>
          <a:lstStyle/>
          <a:p>
            <a:pPr marL="0" indent="0">
              <a:buNone/>
            </a:pPr>
            <a:r>
              <a:rPr lang="en-US" sz="1200" b="1" kern="0" spc="300">
                <a:solidFill>
                  <a:srgbClr val="C0702A"/>
                </a:solidFill>
                <a:latin typeface="Calibri" pitchFamily="34" charset="0"/>
                <a:ea typeface="Calibri" pitchFamily="34" charset="-122"/>
                <a:cs typeface="Calibri" pitchFamily="34" charset="-120"/>
              </a:rPr>
              <a:t>PRACTICE 4 OF 5</a:t>
            </a:r>
            <a:endParaRPr lang="en-US" sz="1200"/>
          </a:p>
        </p:txBody>
      </p:sp>
      <p:sp>
        <p:nvSpPr>
          <p:cNvPr id="3" name="Text 0"/>
          <p:cNvSpPr>
            <a:spLocks noGrp="1"/>
          </p:cNvSpPr>
          <p:nvPr>
            <p:ph type="title" idx="100" hasCustomPrompt="1"/>
          </p:nvPr>
        </p:nvSpPr>
        <p:spPr>
          <a:xfrm>
            <a:off x="548640" y="658368"/>
            <a:ext cx="6675120" cy="914400"/>
          </a:xfrm>
          <a:prstGeom prst="rect">
            <a:avLst/>
          </a:prstGeom>
          <a:noFill/>
          <a:ln/>
        </p:spPr>
        <p:txBody>
          <a:bodyPr wrap="square" lIns="0" tIns="0" rIns="0" bIns="0" rtlCol="0" anchor="ctr"/>
          <a:lstStyle/>
          <a:p>
            <a:pPr marL="0" indent="0" algn="l">
              <a:buNone/>
            </a:pPr>
            <a:r>
              <a:rPr lang="en-US" sz="2400" b="1">
                <a:solidFill>
                  <a:srgbClr val="37424B"/>
                </a:solidFill>
                <a:latin typeface="Georgia" pitchFamily="34" charset="0"/>
                <a:ea typeface="Georgia" pitchFamily="34" charset="-122"/>
                <a:cs typeface="Georgia" pitchFamily="34" charset="-120"/>
              </a:rPr>
              <a:t>Close the loop on every finding</a:t>
            </a:r>
            <a:endParaRPr lang="en-US" sz="2400"/>
          </a:p>
        </p:txBody>
      </p:sp>
      <p:sp>
        <p:nvSpPr>
          <p:cNvPr id="4" name="icon chip">
            <a:extLst>
              <a:ext uri="{C183D7F6-B498-43B3-948B-1728B52AA6E4}">
                <adec:decorative xmlns:adec="http://schemas.microsoft.com/office/drawing/2017/decorative" val="1"/>
              </a:ext>
            </a:extLst>
          </p:cNvPr>
          <p:cNvSpPr/>
          <p:nvPr/>
        </p:nvSpPr>
        <p:spPr>
          <a:xfrm>
            <a:off x="7635240" y="502920"/>
            <a:ext cx="914400" cy="914400"/>
          </a:xfrm>
          <a:prstGeom prst="ellipse">
            <a:avLst/>
          </a:prstGeom>
          <a:solidFill>
            <a:srgbClr val="FBF6EC"/>
          </a:solidFill>
          <a:ln/>
        </p:spPr>
        <p:txBody>
          <a:bodyPr/>
          <a:lstStyle/>
          <a:p>
            <a:endParaRPr lang="en-US"/>
          </a:p>
        </p:txBody>
      </p:sp>
      <p:pic>
        <p:nvPicPr>
          <p:cNvPr id="5" name="Image 0"/>
          <p:cNvPicPr>
            <a:picLocks noChangeAspect="1"/>
          </p:cNvPicPr>
          <p:nvPr/>
        </p:nvPicPr>
        <p:blipFill>
          <a:blip r:embed="rId3"/>
          <a:stretch>
            <a:fillRect/>
          </a:stretch>
        </p:blipFill>
        <p:spPr>
          <a:xfrm>
            <a:off x="7818120" y="685800"/>
            <a:ext cx="548640" cy="548640"/>
          </a:xfrm>
          <a:prstGeom prst="rect">
            <a:avLst/>
          </a:prstGeom>
        </p:spPr>
      </p:pic>
      <p:sp>
        <p:nvSpPr>
          <p:cNvPr id="6" name="Text 3"/>
          <p:cNvSpPr/>
          <p:nvPr/>
        </p:nvSpPr>
        <p:spPr>
          <a:xfrm>
            <a:off x="548640" y="1664208"/>
            <a:ext cx="8046720" cy="502920"/>
          </a:xfrm>
          <a:prstGeom prst="rect">
            <a:avLst/>
          </a:prstGeom>
          <a:noFill/>
          <a:ln/>
        </p:spPr>
        <p:txBody>
          <a:bodyPr wrap="square" lIns="0" tIns="0" rIns="0" bIns="0" rtlCol="0" anchor="ctr"/>
          <a:lstStyle/>
          <a:p>
            <a:pPr marL="0" indent="0">
              <a:buNone/>
            </a:pPr>
            <a:r>
              <a:rPr lang="en-US" sz="1500" i="1" dirty="0">
                <a:solidFill>
                  <a:srgbClr val="6E7880"/>
                </a:solidFill>
                <a:latin typeface="Calibri" pitchFamily="34" charset="0"/>
                <a:ea typeface="Calibri" pitchFamily="34" charset="-122"/>
                <a:cs typeface="Calibri" pitchFamily="34" charset="-120"/>
              </a:rPr>
              <a:t>A finding reported and never resolved teaches crews that reporting is pointless - and lets the same failure repeat.</a:t>
            </a:r>
            <a:endParaRPr lang="en-US" sz="1500" dirty="0"/>
          </a:p>
        </p:txBody>
      </p:sp>
      <p:sp>
        <p:nvSpPr>
          <p:cNvPr id="7" name="Text 4"/>
          <p:cNvSpPr/>
          <p:nvPr/>
        </p:nvSpPr>
        <p:spPr>
          <a:xfrm>
            <a:off x="548640" y="2395728"/>
            <a:ext cx="8046720" cy="2286000"/>
          </a:xfrm>
          <a:prstGeom prst="rect">
            <a:avLst/>
          </a:prstGeom>
          <a:noFill/>
          <a:ln/>
        </p:spPr>
        <p:txBody>
          <a:bodyPr wrap="square" lIns="0" tIns="0" rIns="0" bIns="0" rtlCol="0" anchor="t"/>
          <a:lstStyle/>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Assign and track corrective actions.  </a:t>
            </a:r>
            <a:r>
              <a:rPr lang="en-US" sz="1300" dirty="0">
                <a:solidFill>
                  <a:srgbClr val="5A6169"/>
                </a:solidFill>
                <a:latin typeface="Calibri" pitchFamily="34" charset="0"/>
                <a:ea typeface="Calibri" pitchFamily="34" charset="-122"/>
                <a:cs typeface="Calibri" pitchFamily="34" charset="-120"/>
              </a:rPr>
              <a:t>Every finding gets an owner, a due date, and a verified close-out - with photo evidence where it helps.</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Show the fix.  </a:t>
            </a:r>
            <a:r>
              <a:rPr lang="en-US" sz="1300" dirty="0">
                <a:solidFill>
                  <a:srgbClr val="5A6169"/>
                </a:solidFill>
                <a:latin typeface="Calibri" pitchFamily="34" charset="0"/>
                <a:ea typeface="Calibri" pitchFamily="34" charset="-122"/>
                <a:cs typeface="Calibri" pitchFamily="34" charset="-120"/>
              </a:rPr>
              <a:t>When crews see their reports drive real fixes, participation compounds - and reliability climbs with it.</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Share the learning.  </a:t>
            </a:r>
            <a:r>
              <a:rPr lang="en-US" sz="1300" dirty="0">
                <a:solidFill>
                  <a:srgbClr val="5A6169"/>
                </a:solidFill>
                <a:latin typeface="Calibri" pitchFamily="34" charset="0"/>
                <a:ea typeface="Calibri" pitchFamily="34" charset="-122"/>
                <a:cs typeface="Calibri" pitchFamily="34" charset="-120"/>
              </a:rPr>
              <a:t>One crew's near-miss becomes a fix and a toolbox talk for every crew on the lease.</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Verify, don't assume.  </a:t>
            </a:r>
            <a:r>
              <a:rPr lang="en-US" sz="1300" dirty="0">
                <a:solidFill>
                  <a:srgbClr val="5A6169"/>
                </a:solidFill>
                <a:latin typeface="Calibri" pitchFamily="34" charset="0"/>
                <a:ea typeface="Calibri" pitchFamily="34" charset="-122"/>
                <a:cs typeface="Calibri" pitchFamily="34" charset="-120"/>
              </a:rPr>
              <a:t>Confirm the hazard is actually gone before closing it - a checkbox is not a fix.</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5">
    <p:spTree>
      <p:nvGrpSpPr>
        <p:cNvPr id="1" name=""/>
        <p:cNvGrpSpPr/>
        <p:nvPr/>
      </p:nvGrpSpPr>
      <p:grpSpPr>
        <a:xfrm>
          <a:off x="0" y="0"/>
          <a:ext cx="0" cy="0"/>
          <a:chOff x="0" y="0"/>
          <a:chExt cx="0" cy="0"/>
        </a:xfrm>
      </p:grpSpPr>
      <p:sp>
        <p:nvSpPr>
          <p:cNvPr id="2" name="Text 0"/>
          <p:cNvSpPr/>
          <p:nvPr/>
        </p:nvSpPr>
        <p:spPr>
          <a:xfrm>
            <a:off x="548640" y="384048"/>
            <a:ext cx="5486400" cy="274320"/>
          </a:xfrm>
          <a:prstGeom prst="rect">
            <a:avLst/>
          </a:prstGeom>
          <a:noFill/>
          <a:ln/>
        </p:spPr>
        <p:txBody>
          <a:bodyPr wrap="square" lIns="0" tIns="0" rIns="0" bIns="0" rtlCol="0" anchor="ctr"/>
          <a:lstStyle/>
          <a:p>
            <a:pPr marL="0" indent="0">
              <a:buNone/>
            </a:pPr>
            <a:r>
              <a:rPr lang="en-US" sz="1200" b="1" kern="0" spc="300">
                <a:solidFill>
                  <a:srgbClr val="C0702A"/>
                </a:solidFill>
                <a:latin typeface="Calibri" pitchFamily="34" charset="0"/>
                <a:ea typeface="Calibri" pitchFamily="34" charset="-122"/>
                <a:cs typeface="Calibri" pitchFamily="34" charset="-120"/>
              </a:rPr>
              <a:t>PRACTICE 5 OF 5</a:t>
            </a:r>
            <a:endParaRPr lang="en-US" sz="1200"/>
          </a:p>
        </p:txBody>
      </p:sp>
      <p:sp>
        <p:nvSpPr>
          <p:cNvPr id="3" name="Text 0"/>
          <p:cNvSpPr>
            <a:spLocks noGrp="1"/>
          </p:cNvSpPr>
          <p:nvPr>
            <p:ph type="title" idx="100" hasCustomPrompt="1"/>
          </p:nvPr>
        </p:nvSpPr>
        <p:spPr>
          <a:xfrm>
            <a:off x="548640" y="658368"/>
            <a:ext cx="6675120" cy="914400"/>
          </a:xfrm>
          <a:prstGeom prst="rect">
            <a:avLst/>
          </a:prstGeom>
          <a:noFill/>
          <a:ln/>
        </p:spPr>
        <p:txBody>
          <a:bodyPr wrap="square" lIns="0" tIns="0" rIns="0" bIns="0" rtlCol="0" anchor="ctr"/>
          <a:lstStyle/>
          <a:p>
            <a:pPr marL="0" indent="0" algn="l">
              <a:buNone/>
            </a:pPr>
            <a:r>
              <a:rPr lang="en-US" sz="2400" b="1">
                <a:solidFill>
                  <a:srgbClr val="37424B"/>
                </a:solidFill>
                <a:latin typeface="Georgia" pitchFamily="34" charset="0"/>
                <a:ea typeface="Georgia" pitchFamily="34" charset="-122"/>
                <a:cs typeface="Georgia" pitchFamily="34" charset="-120"/>
              </a:rPr>
              <a:t>Bring contractors into one system</a:t>
            </a:r>
            <a:endParaRPr lang="en-US" sz="2400"/>
          </a:p>
        </p:txBody>
      </p:sp>
      <p:sp>
        <p:nvSpPr>
          <p:cNvPr id="4" name="icon chip">
            <a:extLst>
              <a:ext uri="{C183D7F6-B498-43B3-948B-1728B52AA6E4}">
                <adec:decorative xmlns:adec="http://schemas.microsoft.com/office/drawing/2017/decorative" val="1"/>
              </a:ext>
            </a:extLst>
          </p:cNvPr>
          <p:cNvSpPr/>
          <p:nvPr/>
        </p:nvSpPr>
        <p:spPr>
          <a:xfrm>
            <a:off x="7635240" y="502920"/>
            <a:ext cx="914400" cy="914400"/>
          </a:xfrm>
          <a:prstGeom prst="ellipse">
            <a:avLst/>
          </a:prstGeom>
          <a:solidFill>
            <a:srgbClr val="FBF6EC"/>
          </a:solidFill>
          <a:ln/>
        </p:spPr>
        <p:txBody>
          <a:bodyPr/>
          <a:lstStyle/>
          <a:p>
            <a:endParaRPr lang="en-US"/>
          </a:p>
        </p:txBody>
      </p:sp>
      <p:pic>
        <p:nvPicPr>
          <p:cNvPr id="5" name="Image 0"/>
          <p:cNvPicPr>
            <a:picLocks noChangeAspect="1"/>
          </p:cNvPicPr>
          <p:nvPr/>
        </p:nvPicPr>
        <p:blipFill>
          <a:blip r:embed="rId3"/>
          <a:stretch>
            <a:fillRect/>
          </a:stretch>
        </p:blipFill>
        <p:spPr>
          <a:xfrm>
            <a:off x="7818120" y="685800"/>
            <a:ext cx="548640" cy="548640"/>
          </a:xfrm>
          <a:prstGeom prst="rect">
            <a:avLst/>
          </a:prstGeom>
        </p:spPr>
      </p:pic>
      <p:sp>
        <p:nvSpPr>
          <p:cNvPr id="6" name="Text 3"/>
          <p:cNvSpPr/>
          <p:nvPr/>
        </p:nvSpPr>
        <p:spPr>
          <a:xfrm>
            <a:off x="548640" y="1664208"/>
            <a:ext cx="8046720" cy="502920"/>
          </a:xfrm>
          <a:prstGeom prst="rect">
            <a:avLst/>
          </a:prstGeom>
          <a:noFill/>
          <a:ln/>
        </p:spPr>
        <p:txBody>
          <a:bodyPr wrap="square" lIns="0" tIns="0" rIns="0" bIns="0" rtlCol="0" anchor="ctr"/>
          <a:lstStyle/>
          <a:p>
            <a:pPr marL="0" indent="0">
              <a:buNone/>
            </a:pPr>
            <a:r>
              <a:rPr lang="en-US" sz="1500" i="1" dirty="0">
                <a:solidFill>
                  <a:srgbClr val="6E7880"/>
                </a:solidFill>
                <a:latin typeface="Calibri" pitchFamily="34" charset="0"/>
                <a:ea typeface="Calibri" pitchFamily="34" charset="-122"/>
                <a:cs typeface="Calibri" pitchFamily="34" charset="-120"/>
              </a:rPr>
              <a:t>Contractors are 50–70% of the workforce - so the system has to reach past the operator's own badge.</a:t>
            </a:r>
            <a:endParaRPr lang="en-US" sz="1500" dirty="0"/>
          </a:p>
        </p:txBody>
      </p:sp>
      <p:sp>
        <p:nvSpPr>
          <p:cNvPr id="7" name="Text 4"/>
          <p:cNvSpPr/>
          <p:nvPr/>
        </p:nvSpPr>
        <p:spPr>
          <a:xfrm>
            <a:off x="548640" y="2395728"/>
            <a:ext cx="8046720" cy="2286000"/>
          </a:xfrm>
          <a:prstGeom prst="rect">
            <a:avLst/>
          </a:prstGeom>
          <a:noFill/>
          <a:ln/>
        </p:spPr>
        <p:txBody>
          <a:bodyPr wrap="square" lIns="0" tIns="0" rIns="0" bIns="0" rtlCol="0" anchor="t"/>
          <a:lstStyle/>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One system for everyone on site.  </a:t>
            </a:r>
            <a:r>
              <a:rPr lang="en-US" sz="1300" dirty="0">
                <a:solidFill>
                  <a:srgbClr val="5A6169"/>
                </a:solidFill>
                <a:latin typeface="Calibri" pitchFamily="34" charset="0"/>
                <a:ea typeface="Calibri" pitchFamily="34" charset="-122"/>
                <a:cs typeface="Calibri" pitchFamily="34" charset="-120"/>
              </a:rPr>
              <a:t>Contractors and subcontractors need the same easy way to report as direct employees.</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Lead with trust.  </a:t>
            </a:r>
            <a:r>
              <a:rPr lang="en-US" sz="1300" dirty="0">
                <a:solidFill>
                  <a:srgbClr val="5A6169"/>
                </a:solidFill>
                <a:latin typeface="Calibri" pitchFamily="34" charset="0"/>
                <a:ea typeface="Calibri" pitchFamily="34" charset="-122"/>
                <a:cs typeface="Calibri" pitchFamily="34" charset="-120"/>
              </a:rPr>
              <a:t>Recognize reporting, respond fast, and never retaliate - culture is what makes the tools work.</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Make safety visible daily.  </a:t>
            </a:r>
            <a:r>
              <a:rPr lang="en-US" sz="1300" dirty="0">
                <a:solidFill>
                  <a:srgbClr val="5A6169"/>
                </a:solidFill>
                <a:latin typeface="Calibri" pitchFamily="34" charset="0"/>
                <a:ea typeface="Calibri" pitchFamily="34" charset="-122"/>
                <a:cs typeface="Calibri" pitchFamily="34" charset="-120"/>
              </a:rPr>
              <a:t>Short toolbox talks built from real field data keep prevention part of every tour.</a:t>
            </a:r>
            <a:endParaRPr lang="en-US" sz="1400" dirty="0"/>
          </a:p>
          <a:p>
            <a:pPr marL="203200" indent="-203200">
              <a:spcAft>
                <a:spcPts val="1000"/>
              </a:spcAft>
              <a:buSzPct val="100000"/>
              <a:buChar char="•"/>
            </a:pPr>
            <a:r>
              <a:rPr lang="en-US" sz="1400" b="1" dirty="0">
                <a:solidFill>
                  <a:srgbClr val="37424B"/>
                </a:solidFill>
                <a:latin typeface="Calibri" pitchFamily="34" charset="0"/>
                <a:ea typeface="Calibri" pitchFamily="34" charset="-122"/>
                <a:cs typeface="Calibri" pitchFamily="34" charset="-120"/>
              </a:rPr>
              <a:t>Onboard fast.  </a:t>
            </a:r>
            <a:r>
              <a:rPr lang="en-US" sz="1300" dirty="0">
                <a:solidFill>
                  <a:srgbClr val="5A6169"/>
                </a:solidFill>
                <a:latin typeface="Calibri" pitchFamily="34" charset="0"/>
                <a:ea typeface="Calibri" pitchFamily="34" charset="-122"/>
                <a:cs typeface="Calibri" pitchFamily="34" charset="-120"/>
              </a:rPr>
              <a:t>New and short-service crews carry the highest risk and the steepest learning curve - give them the tools on day one.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recap">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2A333A">
              <a:alpha val="76000"/>
            </a:srgbClr>
          </a:solidFill>
          <a:ln/>
        </p:spPr>
        <p:txBody>
          <a:bodyPr/>
          <a:lstStyle/>
          <a:p>
            <a:endParaRPr lang="en-US"/>
          </a:p>
        </p:txBody>
      </p:sp>
      <p:sp>
        <p:nvSpPr>
          <p:cNvPr id="3" name="kicker"/>
          <p:cNvSpPr/>
          <p:nvPr/>
        </p:nvSpPr>
        <p:spPr>
          <a:xfrm>
            <a:off x="640080" y="411480"/>
            <a:ext cx="7863840" cy="274320"/>
          </a:xfrm>
          <a:prstGeom prst="rect">
            <a:avLst/>
          </a:prstGeom>
          <a:noFill/>
          <a:ln/>
        </p:spPr>
        <p:txBody>
          <a:bodyPr wrap="square" lIns="0" tIns="0" rIns="0" bIns="0" rtlCol="0" anchor="ctr"/>
          <a:lstStyle/>
          <a:p>
            <a:pPr marL="0" indent="0">
              <a:buNone/>
            </a:pPr>
            <a:r>
              <a:rPr lang="en-US" sz="1300" b="1" kern="0" spc="300">
                <a:solidFill>
                  <a:srgbClr val="E9B072"/>
                </a:solidFill>
                <a:latin typeface="Calibri" pitchFamily="34" charset="0"/>
                <a:ea typeface="Calibri" pitchFamily="34" charset="-122"/>
                <a:cs typeface="Calibri" pitchFamily="34" charset="-120"/>
              </a:rPr>
              <a:t>THE FIVE, AT A GLANCE</a:t>
            </a:r>
            <a:endParaRPr lang="en-US" sz="1300"/>
          </a:p>
        </p:txBody>
      </p:sp>
      <p:sp>
        <p:nvSpPr>
          <p:cNvPr id="4" name="title"/>
          <p:cNvSpPr/>
          <p:nvPr/>
        </p:nvSpPr>
        <p:spPr>
          <a:xfrm>
            <a:off x="640080" y="704088"/>
            <a:ext cx="7863840" cy="640080"/>
          </a:xfrm>
          <a:prstGeom prst="rect">
            <a:avLst/>
          </a:prstGeom>
          <a:noFill/>
          <a:ln/>
        </p:spPr>
        <p:txBody>
          <a:bodyPr wrap="square" lIns="0" tIns="0" rIns="0" bIns="0" rtlCol="0" anchor="ctr"/>
          <a:lstStyle/>
          <a:p>
            <a:pPr marL="0" indent="0">
              <a:buNone/>
            </a:pPr>
            <a:r>
              <a:rPr lang="en-US" sz="3200" b="1">
                <a:solidFill>
                  <a:srgbClr val="FFFFFF"/>
                </a:solidFill>
                <a:latin typeface="Georgia" pitchFamily="34" charset="0"/>
                <a:ea typeface="Georgia" pitchFamily="34" charset="-122"/>
                <a:cs typeface="Georgia" pitchFamily="34" charset="-120"/>
              </a:rPr>
              <a:t>One system, five habits</a:t>
            </a:r>
            <a:endParaRPr lang="en-US" sz="3200"/>
          </a:p>
        </p:txBody>
      </p:sp>
      <p:sp>
        <p:nvSpPr>
          <p:cNvPr id="10" name="num1"/>
          <p:cNvSpPr/>
          <p:nvPr/>
        </p:nvSpPr>
        <p:spPr>
          <a:xfrm>
            <a:off x="640080" y="1673352"/>
            <a:ext cx="475488" cy="475488"/>
          </a:xfrm>
          <a:prstGeom prst="ellipse">
            <a:avLst/>
          </a:prstGeom>
          <a:solidFill>
            <a:srgbClr val="C0702A"/>
          </a:solidFill>
          <a:ln/>
        </p:spPr>
        <p:txBody>
          <a:bodyPr wrap="square" lIns="0" tIns="0" rIns="0" bIns="0" rtlCol="0" anchor="ctr"/>
          <a:lstStyle/>
          <a:p>
            <a:pPr marL="0" indent="0" algn="ctr">
              <a:buNone/>
            </a:pPr>
            <a:r>
              <a:rPr lang="en-US" sz="1700" b="1">
                <a:solidFill>
                  <a:srgbClr val="FFFFFF"/>
                </a:solidFill>
                <a:latin typeface="Georgia" pitchFamily="34" charset="0"/>
                <a:ea typeface="Georgia" pitchFamily="34" charset="-122"/>
                <a:cs typeface="Georgia" pitchFamily="34" charset="-120"/>
              </a:rPr>
              <a:t>1</a:t>
            </a:r>
            <a:endParaRPr lang="en-US" sz="1700"/>
          </a:p>
        </p:txBody>
      </p:sp>
      <p:sp>
        <p:nvSpPr>
          <p:cNvPr id="11" name="row1"/>
          <p:cNvSpPr/>
          <p:nvPr/>
        </p:nvSpPr>
        <p:spPr>
          <a:xfrm>
            <a:off x="1310640" y="1673352"/>
            <a:ext cx="7223760" cy="475488"/>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Capture at the point of work.  </a:t>
            </a:r>
            <a:r>
              <a:rPr lang="en-US" sz="1350">
                <a:solidFill>
                  <a:srgbClr val="DCE3E8"/>
                </a:solidFill>
                <a:latin typeface="Calibri" pitchFamily="34" charset="0"/>
                <a:ea typeface="Calibri" pitchFamily="34" charset="-122"/>
                <a:cs typeface="Calibri" pitchFamily="34" charset="-120"/>
              </a:rPr>
              <a:t>One field record both teams read.</a:t>
            </a:r>
            <a:endParaRPr lang="en-US" sz="1600"/>
          </a:p>
        </p:txBody>
      </p:sp>
      <p:sp>
        <p:nvSpPr>
          <p:cNvPr id="12" name="num2"/>
          <p:cNvSpPr/>
          <p:nvPr/>
        </p:nvSpPr>
        <p:spPr>
          <a:xfrm>
            <a:off x="640080" y="2313432"/>
            <a:ext cx="475488" cy="475488"/>
          </a:xfrm>
          <a:prstGeom prst="ellipse">
            <a:avLst/>
          </a:prstGeom>
          <a:solidFill>
            <a:srgbClr val="C0702A"/>
          </a:solidFill>
          <a:ln/>
        </p:spPr>
        <p:txBody>
          <a:bodyPr wrap="square" lIns="0" tIns="0" rIns="0" bIns="0" rtlCol="0" anchor="ctr"/>
          <a:lstStyle/>
          <a:p>
            <a:pPr marL="0" indent="0" algn="ctr">
              <a:buNone/>
            </a:pPr>
            <a:r>
              <a:rPr lang="en-US" sz="1700" b="1">
                <a:solidFill>
                  <a:srgbClr val="FFFFFF"/>
                </a:solidFill>
                <a:latin typeface="Georgia" pitchFamily="34" charset="0"/>
                <a:ea typeface="Georgia" pitchFamily="34" charset="-122"/>
                <a:cs typeface="Georgia" pitchFamily="34" charset="-120"/>
              </a:rPr>
              <a:t>2</a:t>
            </a:r>
            <a:endParaRPr lang="en-US" sz="1700"/>
          </a:p>
        </p:txBody>
      </p:sp>
      <p:sp>
        <p:nvSpPr>
          <p:cNvPr id="13" name="row2"/>
          <p:cNvSpPr/>
          <p:nvPr/>
        </p:nvSpPr>
        <p:spPr>
          <a:xfrm>
            <a:off x="1310640" y="2313432"/>
            <a:ext cx="7223760" cy="475488"/>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Make reporting effortless.  </a:t>
            </a:r>
            <a:r>
              <a:rPr lang="en-US" sz="1350">
                <a:solidFill>
                  <a:srgbClr val="DCE3E8"/>
                </a:solidFill>
                <a:latin typeface="Calibri" pitchFamily="34" charset="0"/>
                <a:ea typeface="Calibri" pitchFamily="34" charset="-122"/>
                <a:cs typeface="Calibri" pitchFamily="34" charset="-120"/>
              </a:rPr>
              <a:t>A near-miss is free early warning for both.</a:t>
            </a:r>
            <a:endParaRPr lang="en-US" sz="1600"/>
          </a:p>
        </p:txBody>
      </p:sp>
      <p:sp>
        <p:nvSpPr>
          <p:cNvPr id="14" name="num3"/>
          <p:cNvSpPr/>
          <p:nvPr/>
        </p:nvSpPr>
        <p:spPr>
          <a:xfrm>
            <a:off x="640080" y="2953512"/>
            <a:ext cx="475488" cy="475488"/>
          </a:xfrm>
          <a:prstGeom prst="ellipse">
            <a:avLst/>
          </a:prstGeom>
          <a:solidFill>
            <a:srgbClr val="C0702A"/>
          </a:solidFill>
          <a:ln/>
        </p:spPr>
        <p:txBody>
          <a:bodyPr wrap="square" lIns="0" tIns="0" rIns="0" bIns="0" rtlCol="0" anchor="ctr"/>
          <a:lstStyle/>
          <a:p>
            <a:pPr marL="0" indent="0" algn="ctr">
              <a:buNone/>
            </a:pPr>
            <a:r>
              <a:rPr lang="en-US" sz="1700" b="1">
                <a:solidFill>
                  <a:srgbClr val="FFFFFF"/>
                </a:solidFill>
                <a:latin typeface="Georgia" pitchFamily="34" charset="0"/>
                <a:ea typeface="Georgia" pitchFamily="34" charset="-122"/>
                <a:cs typeface="Georgia" pitchFamily="34" charset="-120"/>
              </a:rPr>
              <a:t>3</a:t>
            </a:r>
            <a:endParaRPr lang="en-US" sz="1700"/>
          </a:p>
        </p:txBody>
      </p:sp>
      <p:sp>
        <p:nvSpPr>
          <p:cNvPr id="15" name="row3"/>
          <p:cNvSpPr/>
          <p:nvPr/>
        </p:nvSpPr>
        <p:spPr>
          <a:xfrm>
            <a:off x="1310640" y="2953512"/>
            <a:ext cx="7223760" cy="475488"/>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Turn field data into leading indicators.  </a:t>
            </a:r>
            <a:r>
              <a:rPr lang="en-US" sz="1350">
                <a:solidFill>
                  <a:srgbClr val="DCE3E8"/>
                </a:solidFill>
                <a:latin typeface="Calibri" pitchFamily="34" charset="0"/>
                <a:ea typeface="Calibri" pitchFamily="34" charset="-122"/>
                <a:cs typeface="Calibri" pitchFamily="34" charset="-120"/>
              </a:rPr>
              <a:t>Act on signals this week, not recordables later.</a:t>
            </a:r>
            <a:endParaRPr lang="en-US" sz="1600"/>
          </a:p>
        </p:txBody>
      </p:sp>
      <p:sp>
        <p:nvSpPr>
          <p:cNvPr id="16" name="num4"/>
          <p:cNvSpPr/>
          <p:nvPr/>
        </p:nvSpPr>
        <p:spPr>
          <a:xfrm>
            <a:off x="640080" y="3593592"/>
            <a:ext cx="475488" cy="475488"/>
          </a:xfrm>
          <a:prstGeom prst="ellipse">
            <a:avLst/>
          </a:prstGeom>
          <a:solidFill>
            <a:srgbClr val="C0702A"/>
          </a:solidFill>
          <a:ln/>
        </p:spPr>
        <p:txBody>
          <a:bodyPr wrap="square" lIns="0" tIns="0" rIns="0" bIns="0" rtlCol="0" anchor="ctr"/>
          <a:lstStyle/>
          <a:p>
            <a:pPr marL="0" indent="0" algn="ctr">
              <a:buNone/>
            </a:pPr>
            <a:r>
              <a:rPr lang="en-US" sz="1700" b="1">
                <a:solidFill>
                  <a:srgbClr val="FFFFFF"/>
                </a:solidFill>
                <a:latin typeface="Georgia" pitchFamily="34" charset="0"/>
                <a:ea typeface="Georgia" pitchFamily="34" charset="-122"/>
                <a:cs typeface="Georgia" pitchFamily="34" charset="-120"/>
              </a:rPr>
              <a:t>4</a:t>
            </a:r>
            <a:endParaRPr lang="en-US" sz="1700"/>
          </a:p>
        </p:txBody>
      </p:sp>
      <p:sp>
        <p:nvSpPr>
          <p:cNvPr id="17" name="row4"/>
          <p:cNvSpPr/>
          <p:nvPr/>
        </p:nvSpPr>
        <p:spPr>
          <a:xfrm>
            <a:off x="1310640" y="3593592"/>
            <a:ext cx="7223760" cy="475488"/>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Close the loop on every finding.  </a:t>
            </a:r>
            <a:r>
              <a:rPr lang="en-US" sz="1350">
                <a:solidFill>
                  <a:srgbClr val="DCE3E8"/>
                </a:solidFill>
                <a:latin typeface="Calibri" pitchFamily="34" charset="0"/>
                <a:ea typeface="Calibri" pitchFamily="34" charset="-122"/>
                <a:cs typeface="Calibri" pitchFamily="34" charset="-120"/>
              </a:rPr>
              <a:t>Verify the fix so the failure stops repeating.</a:t>
            </a:r>
            <a:endParaRPr lang="en-US" sz="1600"/>
          </a:p>
        </p:txBody>
      </p:sp>
      <p:sp>
        <p:nvSpPr>
          <p:cNvPr id="18" name="num5"/>
          <p:cNvSpPr/>
          <p:nvPr/>
        </p:nvSpPr>
        <p:spPr>
          <a:xfrm>
            <a:off x="640080" y="4233672"/>
            <a:ext cx="475488" cy="475488"/>
          </a:xfrm>
          <a:prstGeom prst="ellipse">
            <a:avLst/>
          </a:prstGeom>
          <a:solidFill>
            <a:srgbClr val="C0702A"/>
          </a:solidFill>
          <a:ln/>
        </p:spPr>
        <p:txBody>
          <a:bodyPr wrap="square" lIns="0" tIns="0" rIns="0" bIns="0" rtlCol="0" anchor="ctr"/>
          <a:lstStyle/>
          <a:p>
            <a:pPr marL="0" indent="0" algn="ctr">
              <a:buNone/>
            </a:pPr>
            <a:r>
              <a:rPr lang="en-US" sz="1700" b="1">
                <a:solidFill>
                  <a:srgbClr val="FFFFFF"/>
                </a:solidFill>
                <a:latin typeface="Georgia" pitchFamily="34" charset="0"/>
                <a:ea typeface="Georgia" pitchFamily="34" charset="-122"/>
                <a:cs typeface="Georgia" pitchFamily="34" charset="-120"/>
              </a:rPr>
              <a:t>5</a:t>
            </a:r>
            <a:endParaRPr lang="en-US" sz="1700"/>
          </a:p>
        </p:txBody>
      </p:sp>
      <p:sp>
        <p:nvSpPr>
          <p:cNvPr id="19" name="row5"/>
          <p:cNvSpPr/>
          <p:nvPr/>
        </p:nvSpPr>
        <p:spPr>
          <a:xfrm>
            <a:off x="1310640" y="4233672"/>
            <a:ext cx="7223760" cy="475488"/>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Bring contractors into one system.  </a:t>
            </a:r>
            <a:r>
              <a:rPr lang="en-US" sz="1350">
                <a:solidFill>
                  <a:srgbClr val="DCE3E8"/>
                </a:solidFill>
                <a:latin typeface="Calibri" pitchFamily="34" charset="0"/>
                <a:ea typeface="Calibri" pitchFamily="34" charset="-122"/>
                <a:cs typeface="Calibri" pitchFamily="34" charset="-120"/>
              </a:rPr>
              <a:t>Everyone on the pad, same easy way to speak up.</a:t>
            </a:r>
            <a:endParaRPr lang="en-US" sz="1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yoff">
    <p:spTree>
      <p:nvGrpSpPr>
        <p:cNvPr id="1" name=""/>
        <p:cNvGrpSpPr/>
        <p:nvPr/>
      </p:nvGrpSpPr>
      <p:grpSpPr>
        <a:xfrm>
          <a:off x="0" y="0"/>
          <a:ext cx="0" cy="0"/>
          <a:chOff x="0" y="0"/>
          <a:chExt cx="0" cy="0"/>
        </a:xfrm>
      </p:grpSpPr>
      <p:sp>
        <p:nvSpPr>
          <p:cNvPr id="2" name="Text 0"/>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THE PAYOFF</a:t>
            </a:r>
            <a:endParaRPr lang="en-US" sz="1200"/>
          </a:p>
        </p:txBody>
      </p:sp>
      <p:sp>
        <p:nvSpPr>
          <p:cNvPr id="3" name="Text 0"/>
          <p:cNvSpPr>
            <a:spLocks noGrp="1"/>
          </p:cNvSpPr>
          <p:nvPr>
            <p:ph type="title" idx="100" hasCustomPrompt="1"/>
          </p:nvPr>
        </p:nvSpPr>
        <p:spPr>
          <a:xfrm>
            <a:off x="548640" y="658368"/>
            <a:ext cx="8229600" cy="822960"/>
          </a:xfrm>
          <a:prstGeom prst="rect">
            <a:avLst/>
          </a:prstGeom>
          <a:noFill/>
          <a:ln/>
        </p:spPr>
        <p:txBody>
          <a:bodyPr wrap="square" lIns="0" tIns="0" rIns="0" bIns="0" rtlCol="0" anchor="ctr"/>
          <a:lstStyle/>
          <a:p>
            <a:pPr marL="0" indent="0" algn="l">
              <a:buNone/>
            </a:pPr>
            <a:r>
              <a:rPr lang="en-US" sz="2300" b="1">
                <a:solidFill>
                  <a:srgbClr val="37424B"/>
                </a:solidFill>
                <a:latin typeface="Georgia" pitchFamily="34" charset="0"/>
                <a:ea typeface="Georgia" pitchFamily="34" charset="-122"/>
                <a:cs typeface="Georgia" pitchFamily="34" charset="-120"/>
              </a:rPr>
              <a:t>Less risk. Better performance. Stronger organization.</a:t>
            </a:r>
            <a:endParaRPr lang="en-US" sz="2300"/>
          </a:p>
        </p:txBody>
      </p:sp>
      <p:sp>
        <p:nvSpPr>
          <p:cNvPr id="4" name="Text 2"/>
          <p:cNvSpPr/>
          <p:nvPr/>
        </p:nvSpPr>
        <p:spPr>
          <a:xfrm>
            <a:off x="548640" y="1371600"/>
            <a:ext cx="8046720" cy="457200"/>
          </a:xfrm>
          <a:prstGeom prst="rect">
            <a:avLst/>
          </a:prstGeom>
          <a:noFill/>
          <a:ln/>
        </p:spPr>
        <p:txBody>
          <a:bodyPr wrap="square" lIns="0" tIns="0" rIns="0" bIns="0" rtlCol="0" anchor="ctr"/>
          <a:lstStyle/>
          <a:p>
            <a:pPr marL="0" indent="0">
              <a:buNone/>
            </a:pPr>
            <a:r>
              <a:rPr lang="en-US" sz="1500" dirty="0">
                <a:solidFill>
                  <a:srgbClr val="6E7880"/>
                </a:solidFill>
                <a:latin typeface="Calibri" pitchFamily="34" charset="0"/>
                <a:ea typeface="Calibri" pitchFamily="34" charset="-122"/>
                <a:cs typeface="Calibri" pitchFamily="34" charset="-120"/>
              </a:rPr>
              <a:t>Run HSE and Operations as one system and you don't trade one for the other - you get all three from the same disciplined field data.</a:t>
            </a:r>
            <a:endParaRPr lang="en-US" sz="1500" dirty="0"/>
          </a:p>
        </p:txBody>
      </p:sp>
      <p:sp>
        <p:nvSpPr>
          <p:cNvPr id="5" name="card">
            <a:extLst>
              <a:ext uri="{C183D7F6-B498-43B3-948B-1728B52AA6E4}">
                <adec:decorative xmlns:adec="http://schemas.microsoft.com/office/drawing/2017/decorative" val="1"/>
              </a:ext>
            </a:extLst>
          </p:cNvPr>
          <p:cNvSpPr/>
          <p:nvPr/>
        </p:nvSpPr>
        <p:spPr>
          <a:xfrm>
            <a:off x="548640" y="1965960"/>
            <a:ext cx="2606040" cy="2606040"/>
          </a:xfrm>
          <a:prstGeom prst="rect">
            <a:avLst/>
          </a:prstGeom>
          <a:solidFill>
            <a:srgbClr val="C0702A"/>
          </a:solidFill>
          <a:ln/>
          <a:effectLst>
            <a:outerShdw blurRad="88900" dist="38100" dir="5400000" algn="bl" rotWithShape="0">
              <a:srgbClr val="6E5A3A">
                <a:alpha val="18000"/>
              </a:srgbClr>
            </a:outerShdw>
          </a:effectLst>
        </p:spPr>
        <p:txBody>
          <a:bodyPr/>
          <a:lstStyle/>
          <a:p>
            <a:endParaRPr lang="en-US"/>
          </a:p>
        </p:txBody>
      </p:sp>
      <p:sp>
        <p:nvSpPr>
          <p:cNvPr id="6" name="icon chip">
            <a:extLst>
              <a:ext uri="{C183D7F6-B498-43B3-948B-1728B52AA6E4}">
                <adec:decorative xmlns:adec="http://schemas.microsoft.com/office/drawing/2017/decorative" val="1"/>
              </a:ext>
            </a:extLst>
          </p:cNvPr>
          <p:cNvSpPr/>
          <p:nvPr/>
        </p:nvSpPr>
        <p:spPr>
          <a:xfrm>
            <a:off x="1440180" y="2258568"/>
            <a:ext cx="822960" cy="822960"/>
          </a:xfrm>
          <a:prstGeom prst="ellipse">
            <a:avLst/>
          </a:prstGeom>
          <a:solidFill>
            <a:srgbClr val="FBF6EC"/>
          </a:solidFill>
          <a:ln/>
        </p:spPr>
        <p:txBody>
          <a:bodyPr/>
          <a:lstStyle/>
          <a:p>
            <a:endParaRPr lang="en-US"/>
          </a:p>
        </p:txBody>
      </p:sp>
      <p:pic>
        <p:nvPicPr>
          <p:cNvPr id="7" name="Image 0"/>
          <p:cNvPicPr>
            <a:picLocks noChangeAspect="1"/>
          </p:cNvPicPr>
          <p:nvPr/>
        </p:nvPicPr>
        <p:blipFill>
          <a:blip r:embed="rId3"/>
          <a:stretch>
            <a:fillRect/>
          </a:stretch>
        </p:blipFill>
        <p:spPr>
          <a:xfrm>
            <a:off x="1604772" y="2423160"/>
            <a:ext cx="493776" cy="493776"/>
          </a:xfrm>
          <a:prstGeom prst="rect">
            <a:avLst/>
          </a:prstGeom>
        </p:spPr>
      </p:pic>
      <p:sp>
        <p:nvSpPr>
          <p:cNvPr id="8" name="Text 5"/>
          <p:cNvSpPr/>
          <p:nvPr/>
        </p:nvSpPr>
        <p:spPr>
          <a:xfrm>
            <a:off x="548640" y="3172968"/>
            <a:ext cx="2606040" cy="548640"/>
          </a:xfrm>
          <a:prstGeom prst="rect">
            <a:avLst/>
          </a:prstGeom>
          <a:noFill/>
          <a:ln/>
        </p:spPr>
        <p:txBody>
          <a:bodyPr wrap="square" lIns="0" tIns="0" rIns="0" bIns="0" rtlCol="0" anchor="ctr"/>
          <a:lstStyle/>
          <a:p>
            <a:pPr marL="0" indent="0" algn="ctr">
              <a:buNone/>
            </a:pPr>
            <a:r>
              <a:rPr lang="en-US" sz="2700" b="1">
                <a:solidFill>
                  <a:srgbClr val="FFFFFF"/>
                </a:solidFill>
                <a:latin typeface="Georgia" pitchFamily="34" charset="0"/>
                <a:ea typeface="Georgia" pitchFamily="34" charset="-122"/>
                <a:cs typeface="Georgia" pitchFamily="34" charset="-120"/>
              </a:rPr>
              <a:t>Lower risk</a:t>
            </a:r>
            <a:endParaRPr lang="en-US" sz="2700"/>
          </a:p>
        </p:txBody>
      </p:sp>
      <p:sp>
        <p:nvSpPr>
          <p:cNvPr id="9" name="Text 6"/>
          <p:cNvSpPr/>
          <p:nvPr/>
        </p:nvSpPr>
        <p:spPr>
          <a:xfrm>
            <a:off x="804672" y="3721608"/>
            <a:ext cx="2093976" cy="749808"/>
          </a:xfrm>
          <a:prstGeom prst="rect">
            <a:avLst/>
          </a:prstGeom>
          <a:noFill/>
          <a:ln/>
        </p:spPr>
        <p:txBody>
          <a:bodyPr wrap="square" lIns="0" tIns="0" rIns="0" bIns="0" rtlCol="0" anchor="t"/>
          <a:lstStyle/>
          <a:p>
            <a:pPr marL="0" indent="0" algn="ctr">
              <a:buNone/>
            </a:pPr>
            <a:r>
              <a:rPr lang="en-US" sz="1200">
                <a:solidFill>
                  <a:srgbClr val="FBEFDD"/>
                </a:solidFill>
                <a:latin typeface="Calibri" pitchFamily="34" charset="0"/>
                <a:ea typeface="Calibri" pitchFamily="34" charset="-122"/>
                <a:cs typeface="Calibri" pitchFamily="34" charset="-120"/>
              </a:rPr>
              <a:t>Leading signals catch problems while they're still cheap to fix.</a:t>
            </a:r>
            <a:endParaRPr lang="en-US" sz="1200"/>
          </a:p>
        </p:txBody>
      </p:sp>
      <p:sp>
        <p:nvSpPr>
          <p:cNvPr id="10" name="card">
            <a:extLst>
              <a:ext uri="{C183D7F6-B498-43B3-948B-1728B52AA6E4}">
                <adec:decorative xmlns:adec="http://schemas.microsoft.com/office/drawing/2017/decorative" val="1"/>
              </a:ext>
            </a:extLst>
          </p:cNvPr>
          <p:cNvSpPr/>
          <p:nvPr/>
        </p:nvSpPr>
        <p:spPr>
          <a:xfrm>
            <a:off x="3410712" y="1965960"/>
            <a:ext cx="2606040" cy="260604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1" name="icon chip">
            <a:extLst>
              <a:ext uri="{C183D7F6-B498-43B3-948B-1728B52AA6E4}">
                <adec:decorative xmlns:adec="http://schemas.microsoft.com/office/drawing/2017/decorative" val="1"/>
              </a:ext>
            </a:extLst>
          </p:cNvPr>
          <p:cNvSpPr/>
          <p:nvPr/>
        </p:nvSpPr>
        <p:spPr>
          <a:xfrm>
            <a:off x="4302252" y="2258568"/>
            <a:ext cx="822960" cy="822960"/>
          </a:xfrm>
          <a:prstGeom prst="ellipse">
            <a:avLst/>
          </a:prstGeom>
          <a:solidFill>
            <a:srgbClr val="F3EADB"/>
          </a:solidFill>
          <a:ln/>
        </p:spPr>
        <p:txBody>
          <a:bodyPr/>
          <a:lstStyle/>
          <a:p>
            <a:endParaRPr lang="en-US"/>
          </a:p>
        </p:txBody>
      </p:sp>
      <p:pic>
        <p:nvPicPr>
          <p:cNvPr id="12" name="Image 1"/>
          <p:cNvPicPr>
            <a:picLocks noChangeAspect="1"/>
          </p:cNvPicPr>
          <p:nvPr/>
        </p:nvPicPr>
        <p:blipFill>
          <a:blip r:embed="rId4"/>
          <a:stretch>
            <a:fillRect/>
          </a:stretch>
        </p:blipFill>
        <p:spPr>
          <a:xfrm>
            <a:off x="4466844" y="2423160"/>
            <a:ext cx="493776" cy="493776"/>
          </a:xfrm>
          <a:prstGeom prst="rect">
            <a:avLst/>
          </a:prstGeom>
        </p:spPr>
      </p:pic>
      <p:sp>
        <p:nvSpPr>
          <p:cNvPr id="13" name="Text 9"/>
          <p:cNvSpPr/>
          <p:nvPr/>
        </p:nvSpPr>
        <p:spPr>
          <a:xfrm>
            <a:off x="3410712" y="3172968"/>
            <a:ext cx="2606040" cy="548640"/>
          </a:xfrm>
          <a:prstGeom prst="rect">
            <a:avLst/>
          </a:prstGeom>
          <a:noFill/>
          <a:ln/>
        </p:spPr>
        <p:txBody>
          <a:bodyPr wrap="square" lIns="0" tIns="0" rIns="0" bIns="0" rtlCol="0" anchor="ctr"/>
          <a:lstStyle/>
          <a:p>
            <a:pPr marL="0" indent="0" algn="ctr">
              <a:buNone/>
            </a:pPr>
            <a:r>
              <a:rPr lang="en-US" sz="2700" b="1">
                <a:solidFill>
                  <a:srgbClr val="C0702A"/>
                </a:solidFill>
                <a:latin typeface="Georgia" pitchFamily="34" charset="0"/>
                <a:ea typeface="Georgia" pitchFamily="34" charset="-122"/>
                <a:cs typeface="Georgia" pitchFamily="34" charset="-120"/>
              </a:rPr>
              <a:t>More uptime</a:t>
            </a:r>
            <a:endParaRPr lang="en-US" sz="2700"/>
          </a:p>
        </p:txBody>
      </p:sp>
      <p:sp>
        <p:nvSpPr>
          <p:cNvPr id="14" name="Text 10"/>
          <p:cNvSpPr/>
          <p:nvPr/>
        </p:nvSpPr>
        <p:spPr>
          <a:xfrm>
            <a:off x="3666744" y="3721608"/>
            <a:ext cx="2093976" cy="749808"/>
          </a:xfrm>
          <a:prstGeom prst="rect">
            <a:avLst/>
          </a:prstGeom>
          <a:noFill/>
          <a:ln/>
        </p:spPr>
        <p:txBody>
          <a:bodyPr wrap="square" lIns="0" tIns="0" rIns="0" bIns="0" rtlCol="0" anchor="t"/>
          <a:lstStyle/>
          <a:p>
            <a:pPr marL="0" indent="0" algn="ctr">
              <a:buNone/>
            </a:pPr>
            <a:r>
              <a:rPr lang="en-US" sz="1200" dirty="0">
                <a:solidFill>
                  <a:srgbClr val="37424B"/>
                </a:solidFill>
                <a:latin typeface="Calibri" pitchFamily="34" charset="0"/>
                <a:ea typeface="Calibri" pitchFamily="34" charset="-122"/>
                <a:cs typeface="Calibri" pitchFamily="34" charset="-120"/>
              </a:rPr>
              <a:t>The gaps that cause incidents cause downtime too - fix once, win twice.</a:t>
            </a:r>
            <a:endParaRPr lang="en-US" sz="1200" dirty="0"/>
          </a:p>
        </p:txBody>
      </p:sp>
      <p:sp>
        <p:nvSpPr>
          <p:cNvPr id="15" name="card">
            <a:extLst>
              <a:ext uri="{C183D7F6-B498-43B3-948B-1728B52AA6E4}">
                <adec:decorative xmlns:adec="http://schemas.microsoft.com/office/drawing/2017/decorative" val="1"/>
              </a:ext>
            </a:extLst>
          </p:cNvPr>
          <p:cNvSpPr/>
          <p:nvPr/>
        </p:nvSpPr>
        <p:spPr>
          <a:xfrm>
            <a:off x="6272784" y="1965960"/>
            <a:ext cx="2606040" cy="260604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6" name="icon chip">
            <a:extLst>
              <a:ext uri="{C183D7F6-B498-43B3-948B-1728B52AA6E4}">
                <adec:decorative xmlns:adec="http://schemas.microsoft.com/office/drawing/2017/decorative" val="1"/>
              </a:ext>
            </a:extLst>
          </p:cNvPr>
          <p:cNvSpPr/>
          <p:nvPr/>
        </p:nvSpPr>
        <p:spPr>
          <a:xfrm>
            <a:off x="7164324" y="2258568"/>
            <a:ext cx="822960" cy="822960"/>
          </a:xfrm>
          <a:prstGeom prst="ellipse">
            <a:avLst/>
          </a:prstGeom>
          <a:solidFill>
            <a:srgbClr val="F3EADB"/>
          </a:solidFill>
          <a:ln/>
        </p:spPr>
        <p:txBody>
          <a:bodyPr/>
          <a:lstStyle/>
          <a:p>
            <a:endParaRPr lang="en-US"/>
          </a:p>
        </p:txBody>
      </p:sp>
      <p:pic>
        <p:nvPicPr>
          <p:cNvPr id="17" name="Image 2"/>
          <p:cNvPicPr>
            <a:picLocks noChangeAspect="1"/>
          </p:cNvPicPr>
          <p:nvPr/>
        </p:nvPicPr>
        <p:blipFill>
          <a:blip r:embed="rId5"/>
          <a:stretch>
            <a:fillRect/>
          </a:stretch>
        </p:blipFill>
        <p:spPr>
          <a:xfrm>
            <a:off x="7328916" y="2423160"/>
            <a:ext cx="493776" cy="493776"/>
          </a:xfrm>
          <a:prstGeom prst="rect">
            <a:avLst/>
          </a:prstGeom>
        </p:spPr>
      </p:pic>
      <p:sp>
        <p:nvSpPr>
          <p:cNvPr id="18" name="Text 13"/>
          <p:cNvSpPr/>
          <p:nvPr/>
        </p:nvSpPr>
        <p:spPr>
          <a:xfrm>
            <a:off x="6272784" y="3172968"/>
            <a:ext cx="2606040" cy="548640"/>
          </a:xfrm>
          <a:prstGeom prst="rect">
            <a:avLst/>
          </a:prstGeom>
          <a:noFill/>
          <a:ln/>
        </p:spPr>
        <p:txBody>
          <a:bodyPr wrap="square" lIns="0" tIns="0" rIns="0" bIns="0" rtlCol="0" anchor="ctr"/>
          <a:lstStyle/>
          <a:p>
            <a:pPr marL="0" indent="0" algn="ctr">
              <a:buNone/>
            </a:pPr>
            <a:r>
              <a:rPr lang="en-US" sz="2700" b="1">
                <a:solidFill>
                  <a:srgbClr val="C0702A"/>
                </a:solidFill>
                <a:latin typeface="Georgia" pitchFamily="34" charset="0"/>
                <a:ea typeface="Georgia" pitchFamily="34" charset="-122"/>
                <a:cs typeface="Georgia" pitchFamily="34" charset="-120"/>
              </a:rPr>
              <a:t>One team</a:t>
            </a:r>
            <a:endParaRPr lang="en-US" sz="2700"/>
          </a:p>
        </p:txBody>
      </p:sp>
      <p:sp>
        <p:nvSpPr>
          <p:cNvPr id="19" name="Text 14"/>
          <p:cNvSpPr/>
          <p:nvPr/>
        </p:nvSpPr>
        <p:spPr>
          <a:xfrm>
            <a:off x="6528816" y="3721608"/>
            <a:ext cx="2093976" cy="749808"/>
          </a:xfrm>
          <a:prstGeom prst="rect">
            <a:avLst/>
          </a:prstGeom>
          <a:noFill/>
          <a:ln/>
        </p:spPr>
        <p:txBody>
          <a:bodyPr wrap="square" lIns="0" tIns="0" rIns="0" bIns="0" rtlCol="0" anchor="t"/>
          <a:lstStyle/>
          <a:p>
            <a:pPr marL="0" indent="0" algn="ctr">
              <a:buNone/>
            </a:pPr>
            <a:r>
              <a:rPr lang="en-US" sz="1200">
                <a:solidFill>
                  <a:srgbClr val="37424B"/>
                </a:solidFill>
                <a:latin typeface="Calibri" pitchFamily="34" charset="0"/>
                <a:ea typeface="Calibri" pitchFamily="34" charset="-122"/>
                <a:cs typeface="Calibri" pitchFamily="34" charset="-120"/>
              </a:rPr>
              <a:t>HSE and Operations aligned on the same data and the same language.</a:t>
            </a:r>
            <a:endParaRPr lang="en-US" sz="1200"/>
          </a:p>
        </p:txBody>
      </p:sp>
      <p:sp>
        <p:nvSpPr>
          <p:cNvPr id="20" name="Text 15"/>
          <p:cNvSpPr/>
          <p:nvPr/>
        </p:nvSpPr>
        <p:spPr>
          <a:xfrm>
            <a:off x="548640" y="4828032"/>
            <a:ext cx="8046720" cy="219456"/>
          </a:xfrm>
          <a:prstGeom prst="rect">
            <a:avLst/>
          </a:prstGeom>
          <a:noFill/>
          <a:ln/>
        </p:spPr>
        <p:txBody>
          <a:bodyPr wrap="square" lIns="0" tIns="0" rIns="0" bIns="0" rtlCol="0" anchor="ctr"/>
          <a:lstStyle/>
          <a:p>
            <a:pPr marL="0" indent="0">
              <a:buNone/>
            </a:pPr>
            <a:r>
              <a:rPr lang="en-US" sz="900">
                <a:solidFill>
                  <a:srgbClr val="6E7880"/>
                </a:solidFill>
                <a:latin typeface="Calibri" pitchFamily="34" charset="0"/>
                <a:ea typeface="Calibri" pitchFamily="34" charset="-122"/>
                <a:cs typeface="Calibri" pitchFamily="34" charset="-120"/>
              </a:rPr>
              <a:t>Sources: Solomon Associates; Chevron OEMS; IOGP Operating Management System</a:t>
            </a:r>
            <a:endParaRPr lang="en-US" sz="9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clos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2A333A">
              <a:alpha val="72000"/>
            </a:srgbClr>
          </a:solidFill>
          <a:ln/>
        </p:spPr>
        <p:txBody>
          <a:bodyPr/>
          <a:lstStyle/>
          <a:p>
            <a:endParaRPr lang="en-US"/>
          </a:p>
        </p:txBody>
      </p:sp>
      <p:sp>
        <p:nvSpPr>
          <p:cNvPr id="3" name="Text 1"/>
          <p:cNvSpPr/>
          <p:nvPr/>
        </p:nvSpPr>
        <p:spPr>
          <a:xfrm>
            <a:off x="640080" y="548640"/>
            <a:ext cx="7863840" cy="320040"/>
          </a:xfrm>
          <a:prstGeom prst="rect">
            <a:avLst/>
          </a:prstGeom>
          <a:noFill/>
          <a:ln/>
        </p:spPr>
        <p:txBody>
          <a:bodyPr wrap="square" lIns="0" tIns="0" rIns="0" bIns="0" rtlCol="0" anchor="ctr"/>
          <a:lstStyle/>
          <a:p>
            <a:pPr marL="0" indent="0">
              <a:buNone/>
            </a:pPr>
            <a:r>
              <a:rPr lang="en-US" sz="1300" b="1" kern="0" spc="300">
                <a:solidFill>
                  <a:srgbClr val="E9B072"/>
                </a:solidFill>
                <a:latin typeface="Calibri" pitchFamily="34" charset="0"/>
                <a:ea typeface="Calibri" pitchFamily="34" charset="-122"/>
                <a:cs typeface="Calibri" pitchFamily="34" charset="-120"/>
              </a:rPr>
              <a:t>TAKE IT BACK TO THE PAD</a:t>
            </a:r>
            <a:endParaRPr lang="en-US" sz="1300"/>
          </a:p>
        </p:txBody>
      </p:sp>
      <p:sp>
        <p:nvSpPr>
          <p:cNvPr id="4" name="Text 0"/>
          <p:cNvSpPr>
            <a:spLocks noGrp="1"/>
          </p:cNvSpPr>
          <p:nvPr>
            <p:ph type="title" idx="100" hasCustomPrompt="1"/>
          </p:nvPr>
        </p:nvSpPr>
        <p:spPr>
          <a:xfrm>
            <a:off x="640080" y="868680"/>
            <a:ext cx="7863840" cy="777240"/>
          </a:xfrm>
          <a:prstGeom prst="rect">
            <a:avLst/>
          </a:prstGeom>
          <a:noFill/>
          <a:ln/>
        </p:spPr>
        <p:txBody>
          <a:bodyPr wrap="square" lIns="0" tIns="0" rIns="0" bIns="0" rtlCol="0" anchor="ctr"/>
          <a:lstStyle/>
          <a:p>
            <a:pPr marL="0" indent="0">
              <a:buNone/>
            </a:pPr>
            <a:r>
              <a:rPr lang="en-US" sz="3200" b="1">
                <a:solidFill>
                  <a:srgbClr val="FFFFFF"/>
                </a:solidFill>
                <a:latin typeface="Georgia" pitchFamily="34" charset="0"/>
                <a:ea typeface="Georgia" pitchFamily="34" charset="-122"/>
                <a:cs typeface="Georgia" pitchFamily="34" charset="-120"/>
              </a:rPr>
              <a:t>Three things to carry home</a:t>
            </a:r>
            <a:endParaRPr lang="en-US" sz="3200"/>
          </a:p>
        </p:txBody>
      </p:sp>
      <p:sp>
        <p:nvSpPr>
          <p:cNvPr id="5" name="number">
            <a:extLst>
              <a:ext uri="{C183D7F6-B498-43B3-948B-1728B52AA6E4}">
                <adec:decorative xmlns:adec="http://schemas.microsoft.com/office/drawing/2017/decorative" val="1"/>
              </a:ext>
            </a:extLst>
          </p:cNvPr>
          <p:cNvSpPr/>
          <p:nvPr/>
        </p:nvSpPr>
        <p:spPr>
          <a:xfrm>
            <a:off x="640080" y="1874520"/>
            <a:ext cx="658368" cy="658368"/>
          </a:xfrm>
          <a:prstGeom prst="ellipse">
            <a:avLst/>
          </a:prstGeom>
          <a:solidFill>
            <a:srgbClr val="C0702A"/>
          </a:solidFill>
          <a:ln/>
        </p:spPr>
        <p:txBody>
          <a:bodyPr/>
          <a:lstStyle/>
          <a:p>
            <a:endParaRPr lang="en-US"/>
          </a:p>
        </p:txBody>
      </p:sp>
      <p:sp>
        <p:nvSpPr>
          <p:cNvPr id="6" name="Text 4"/>
          <p:cNvSpPr/>
          <p:nvPr/>
        </p:nvSpPr>
        <p:spPr>
          <a:xfrm>
            <a:off x="640080" y="1874520"/>
            <a:ext cx="658368" cy="658368"/>
          </a:xfrm>
          <a:prstGeom prst="rect">
            <a:avLst/>
          </a:prstGeom>
          <a:noFill/>
          <a:ln/>
        </p:spPr>
        <p:txBody>
          <a:bodyPr wrap="square" lIns="0" tIns="0" rIns="0" bIns="0" rtlCol="0" anchor="ctr"/>
          <a:lstStyle/>
          <a:p>
            <a:pPr marL="0" indent="0" algn="ctr">
              <a:buNone/>
            </a:pPr>
            <a:r>
              <a:rPr lang="en-US" sz="2600" b="1">
                <a:solidFill>
                  <a:srgbClr val="FFFFFF"/>
                </a:solidFill>
                <a:latin typeface="Georgia" pitchFamily="34" charset="0"/>
                <a:ea typeface="Georgia" pitchFamily="34" charset="-122"/>
                <a:cs typeface="Georgia" pitchFamily="34" charset="-120"/>
              </a:rPr>
              <a:t>1</a:t>
            </a:r>
            <a:endParaRPr lang="en-US" sz="2600"/>
          </a:p>
        </p:txBody>
      </p:sp>
      <p:sp>
        <p:nvSpPr>
          <p:cNvPr id="7" name="Text 5"/>
          <p:cNvSpPr/>
          <p:nvPr/>
        </p:nvSpPr>
        <p:spPr>
          <a:xfrm>
            <a:off x="1508760" y="1874520"/>
            <a:ext cx="7040880" cy="822960"/>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Safety data is operational data.  </a:t>
            </a:r>
            <a:r>
              <a:rPr lang="en-US" sz="1350">
                <a:solidFill>
                  <a:srgbClr val="DCE3E8"/>
                </a:solidFill>
                <a:latin typeface="Calibri" pitchFamily="34" charset="0"/>
                <a:ea typeface="Calibri" pitchFamily="34" charset="-122"/>
                <a:cs typeface="Calibri" pitchFamily="34" charset="-120"/>
              </a:rPr>
              <a:t>The same field signals that prevent incidents also protect uptime. Stop running two systems.</a:t>
            </a:r>
            <a:endParaRPr lang="en-US" sz="1600"/>
          </a:p>
        </p:txBody>
      </p:sp>
      <p:sp>
        <p:nvSpPr>
          <p:cNvPr id="8" name="number">
            <a:extLst>
              <a:ext uri="{C183D7F6-B498-43B3-948B-1728B52AA6E4}">
                <adec:decorative xmlns:adec="http://schemas.microsoft.com/office/drawing/2017/decorative" val="1"/>
              </a:ext>
            </a:extLst>
          </p:cNvPr>
          <p:cNvSpPr/>
          <p:nvPr/>
        </p:nvSpPr>
        <p:spPr>
          <a:xfrm>
            <a:off x="640080" y="2807208"/>
            <a:ext cx="658368" cy="658368"/>
          </a:xfrm>
          <a:prstGeom prst="ellipse">
            <a:avLst/>
          </a:prstGeom>
          <a:solidFill>
            <a:srgbClr val="C0702A"/>
          </a:solidFill>
          <a:ln/>
        </p:spPr>
        <p:txBody>
          <a:bodyPr/>
          <a:lstStyle/>
          <a:p>
            <a:endParaRPr lang="en-US"/>
          </a:p>
        </p:txBody>
      </p:sp>
      <p:sp>
        <p:nvSpPr>
          <p:cNvPr id="9" name="Text 7"/>
          <p:cNvSpPr/>
          <p:nvPr/>
        </p:nvSpPr>
        <p:spPr>
          <a:xfrm>
            <a:off x="640080" y="2807208"/>
            <a:ext cx="658368" cy="658368"/>
          </a:xfrm>
          <a:prstGeom prst="rect">
            <a:avLst/>
          </a:prstGeom>
          <a:noFill/>
          <a:ln/>
        </p:spPr>
        <p:txBody>
          <a:bodyPr wrap="square" lIns="0" tIns="0" rIns="0" bIns="0" rtlCol="0" anchor="ctr"/>
          <a:lstStyle/>
          <a:p>
            <a:pPr marL="0" indent="0" algn="ctr">
              <a:buNone/>
            </a:pPr>
            <a:r>
              <a:rPr lang="en-US" sz="2600" b="1">
                <a:solidFill>
                  <a:srgbClr val="FFFFFF"/>
                </a:solidFill>
                <a:latin typeface="Georgia" pitchFamily="34" charset="0"/>
                <a:ea typeface="Georgia" pitchFamily="34" charset="-122"/>
                <a:cs typeface="Georgia" pitchFamily="34" charset="-120"/>
              </a:rPr>
              <a:t>2</a:t>
            </a:r>
            <a:endParaRPr lang="en-US" sz="2600"/>
          </a:p>
        </p:txBody>
      </p:sp>
      <p:sp>
        <p:nvSpPr>
          <p:cNvPr id="10" name="Text 8"/>
          <p:cNvSpPr/>
          <p:nvPr/>
        </p:nvSpPr>
        <p:spPr>
          <a:xfrm>
            <a:off x="1508760" y="2807208"/>
            <a:ext cx="7040880" cy="8229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Capture the signal at the source.  </a:t>
            </a:r>
            <a:r>
              <a:rPr lang="en-US" sz="1350" dirty="0">
                <a:solidFill>
                  <a:srgbClr val="DCE3E8"/>
                </a:solidFill>
                <a:latin typeface="Calibri" pitchFamily="34" charset="0"/>
                <a:ea typeface="Calibri" pitchFamily="34" charset="-122"/>
                <a:cs typeface="Calibri" pitchFamily="34" charset="-120"/>
              </a:rPr>
              <a:t>Phone, tablet, or paper - log the near-miss and hazard where the work happens, once, for both teams.</a:t>
            </a:r>
            <a:endParaRPr lang="en-US" sz="1600" dirty="0"/>
          </a:p>
        </p:txBody>
      </p:sp>
      <p:sp>
        <p:nvSpPr>
          <p:cNvPr id="11" name="number">
            <a:extLst>
              <a:ext uri="{C183D7F6-B498-43B3-948B-1728B52AA6E4}">
                <adec:decorative xmlns:adec="http://schemas.microsoft.com/office/drawing/2017/decorative" val="1"/>
              </a:ext>
            </a:extLst>
          </p:cNvPr>
          <p:cNvSpPr/>
          <p:nvPr/>
        </p:nvSpPr>
        <p:spPr>
          <a:xfrm>
            <a:off x="640080" y="3739896"/>
            <a:ext cx="658368" cy="658368"/>
          </a:xfrm>
          <a:prstGeom prst="ellipse">
            <a:avLst/>
          </a:prstGeom>
          <a:solidFill>
            <a:srgbClr val="C0702A"/>
          </a:solidFill>
          <a:ln/>
        </p:spPr>
        <p:txBody>
          <a:bodyPr/>
          <a:lstStyle/>
          <a:p>
            <a:endParaRPr lang="en-US"/>
          </a:p>
        </p:txBody>
      </p:sp>
      <p:sp>
        <p:nvSpPr>
          <p:cNvPr id="12" name="Text 10"/>
          <p:cNvSpPr/>
          <p:nvPr/>
        </p:nvSpPr>
        <p:spPr>
          <a:xfrm>
            <a:off x="640080" y="3739896"/>
            <a:ext cx="658368" cy="658368"/>
          </a:xfrm>
          <a:prstGeom prst="rect">
            <a:avLst/>
          </a:prstGeom>
          <a:noFill/>
          <a:ln/>
        </p:spPr>
        <p:txBody>
          <a:bodyPr wrap="square" lIns="0" tIns="0" rIns="0" bIns="0" rtlCol="0" anchor="ctr"/>
          <a:lstStyle/>
          <a:p>
            <a:pPr marL="0" indent="0" algn="ctr">
              <a:buNone/>
            </a:pPr>
            <a:r>
              <a:rPr lang="en-US" sz="2600" b="1">
                <a:solidFill>
                  <a:srgbClr val="FFFFFF"/>
                </a:solidFill>
                <a:latin typeface="Georgia" pitchFamily="34" charset="0"/>
                <a:ea typeface="Georgia" pitchFamily="34" charset="-122"/>
                <a:cs typeface="Georgia" pitchFamily="34" charset="-120"/>
              </a:rPr>
              <a:t>3</a:t>
            </a:r>
            <a:endParaRPr lang="en-US" sz="2600"/>
          </a:p>
        </p:txBody>
      </p:sp>
      <p:sp>
        <p:nvSpPr>
          <p:cNvPr id="13" name="Text 11"/>
          <p:cNvSpPr/>
          <p:nvPr/>
        </p:nvSpPr>
        <p:spPr>
          <a:xfrm>
            <a:off x="1508760" y="3739896"/>
            <a:ext cx="7040880" cy="822960"/>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One system, everyone in.  </a:t>
            </a:r>
            <a:r>
              <a:rPr lang="en-US" sz="1350">
                <a:solidFill>
                  <a:srgbClr val="DCE3E8"/>
                </a:solidFill>
                <a:latin typeface="Calibri" pitchFamily="34" charset="0"/>
                <a:ea typeface="Calibri" pitchFamily="34" charset="-122"/>
                <a:cs typeface="Calibri" pitchFamily="34" charset="-120"/>
              </a:rPr>
              <a:t>Turn signals into leading indicators, act on them, and include every contractor.</a:t>
            </a:r>
            <a:endParaRPr lang="en-US" sz="1600"/>
          </a:p>
        </p:txBody>
      </p:sp>
      <p:sp>
        <p:nvSpPr>
          <p:cNvPr id="14" name="Text 12"/>
          <p:cNvSpPr/>
          <p:nvPr/>
        </p:nvSpPr>
        <p:spPr>
          <a:xfrm>
            <a:off x="640080" y="4736592"/>
            <a:ext cx="7863840" cy="320040"/>
          </a:xfrm>
          <a:prstGeom prst="rect">
            <a:avLst/>
          </a:prstGeom>
          <a:noFill/>
          <a:ln/>
        </p:spPr>
        <p:txBody>
          <a:bodyPr wrap="square" lIns="0" tIns="0" rIns="0" bIns="0" rtlCol="0" anchor="ctr"/>
          <a:lstStyle/>
          <a:p>
            <a:pPr marL="0" indent="0">
              <a:buNone/>
            </a:pPr>
            <a:r>
              <a:rPr lang="en-US" sz="1300" i="1" dirty="0">
                <a:solidFill>
                  <a:srgbClr val="E7DED2"/>
                </a:solidFill>
                <a:latin typeface="Calibri" pitchFamily="34" charset="0"/>
                <a:ea typeface="Calibri" pitchFamily="34" charset="-122"/>
                <a:cs typeface="Calibri" pitchFamily="34" charset="-120"/>
              </a:rPr>
              <a:t>When safety and operations run as one, you don't choose between people and performance - you get both. Thank you, STEPS Midland.</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clos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2A333A">
              <a:alpha val="72000"/>
            </a:srgbClr>
          </a:solidFill>
          <a:ln/>
        </p:spPr>
        <p:txBody>
          <a:bodyPr/>
          <a:lstStyle/>
          <a:p>
            <a:endParaRPr lang="en-US"/>
          </a:p>
        </p:txBody>
      </p:sp>
      <p:sp>
        <p:nvSpPr>
          <p:cNvPr id="3" name="Text 1"/>
          <p:cNvSpPr/>
          <p:nvPr/>
        </p:nvSpPr>
        <p:spPr>
          <a:xfrm>
            <a:off x="640080" y="548640"/>
            <a:ext cx="7863840" cy="320040"/>
          </a:xfrm>
          <a:prstGeom prst="rect">
            <a:avLst/>
          </a:prstGeom>
          <a:noFill/>
          <a:ln/>
        </p:spPr>
        <p:txBody>
          <a:bodyPr wrap="square" lIns="0" tIns="0" rIns="0" bIns="0" rtlCol="0" anchor="ctr"/>
          <a:lstStyle/>
          <a:p>
            <a:pPr marL="0" indent="0">
              <a:buNone/>
            </a:pPr>
            <a:r>
              <a:rPr lang="en-US" sz="1300" b="1" kern="0" spc="300">
                <a:solidFill>
                  <a:srgbClr val="E9B072"/>
                </a:solidFill>
                <a:latin typeface="Calibri" pitchFamily="34" charset="0"/>
                <a:ea typeface="Calibri" pitchFamily="34" charset="-122"/>
                <a:cs typeface="Calibri" pitchFamily="34" charset="-120"/>
              </a:rPr>
              <a:t>ROADMAP</a:t>
            </a:r>
            <a:endParaRPr lang="en-US" sz="1300"/>
          </a:p>
        </p:txBody>
      </p:sp>
      <p:sp>
        <p:nvSpPr>
          <p:cNvPr id="4" name="Text 0"/>
          <p:cNvSpPr>
            <a:spLocks noGrp="1"/>
          </p:cNvSpPr>
          <p:nvPr>
            <p:ph type="title" idx="100" hasCustomPrompt="1"/>
          </p:nvPr>
        </p:nvSpPr>
        <p:spPr>
          <a:xfrm>
            <a:off x="640080" y="868680"/>
            <a:ext cx="7863840" cy="777240"/>
          </a:xfrm>
          <a:prstGeom prst="rect">
            <a:avLst/>
          </a:prstGeom>
          <a:noFill/>
          <a:ln/>
        </p:spPr>
        <p:txBody>
          <a:bodyPr wrap="square" lIns="0" tIns="0" rIns="0" bIns="0" rtlCol="0" anchor="ctr"/>
          <a:lstStyle/>
          <a:p>
            <a:pPr marL="0" indent="0">
              <a:buNone/>
            </a:pPr>
            <a:r>
              <a:rPr lang="en-US" sz="3200" b="1">
                <a:solidFill>
                  <a:srgbClr val="FFFFFF"/>
                </a:solidFill>
                <a:latin typeface="Georgia" pitchFamily="34" charset="0"/>
                <a:ea typeface="Georgia" pitchFamily="34" charset="-122"/>
                <a:cs typeface="Georgia" pitchFamily="34" charset="-120"/>
              </a:rPr>
              <a:t>Where we’re headed today</a:t>
            </a:r>
            <a:endParaRPr lang="en-US" sz="3200"/>
          </a:p>
        </p:txBody>
      </p:sp>
      <p:sp>
        <p:nvSpPr>
          <p:cNvPr id="5" name="number">
            <a:extLst>
              <a:ext uri="{C183D7F6-B498-43B3-948B-1728B52AA6E4}">
                <adec:decorative xmlns:adec="http://schemas.microsoft.com/office/drawing/2017/decorative" val="1"/>
              </a:ext>
            </a:extLst>
          </p:cNvPr>
          <p:cNvSpPr/>
          <p:nvPr/>
        </p:nvSpPr>
        <p:spPr>
          <a:xfrm>
            <a:off x="640080" y="1874520"/>
            <a:ext cx="658368" cy="658368"/>
          </a:xfrm>
          <a:prstGeom prst="ellipse">
            <a:avLst/>
          </a:prstGeom>
          <a:solidFill>
            <a:srgbClr val="C0702A"/>
          </a:solidFill>
          <a:ln/>
        </p:spPr>
        <p:txBody>
          <a:bodyPr/>
          <a:lstStyle/>
          <a:p>
            <a:endParaRPr lang="en-US"/>
          </a:p>
        </p:txBody>
      </p:sp>
      <p:sp>
        <p:nvSpPr>
          <p:cNvPr id="6" name="Text 4">
            <a:extLst>
              <a:ext uri="{C183D7F6-B498-43B3-948B-1728B52AA6E4}">
                <adec:decorative xmlns:adec="http://schemas.microsoft.com/office/drawing/2017/decorative" val="1"/>
              </a:ext>
            </a:extLst>
          </p:cNvPr>
          <p:cNvSpPr/>
          <p:nvPr/>
        </p:nvSpPr>
        <p:spPr>
          <a:xfrm>
            <a:off x="640080" y="1874520"/>
            <a:ext cx="658368" cy="658368"/>
          </a:xfrm>
          <a:prstGeom prst="rect">
            <a:avLst/>
          </a:prstGeom>
          <a:noFill/>
          <a:ln/>
        </p:spPr>
        <p:txBody>
          <a:bodyPr wrap="square" lIns="0" tIns="0" rIns="0" bIns="0" rtlCol="0" anchor="ctr"/>
          <a:lstStyle/>
          <a:p>
            <a:pPr marL="0" indent="0" algn="ctr">
              <a:buNone/>
            </a:pPr>
            <a:r>
              <a:rPr lang="en-US" sz="2600" b="1">
                <a:solidFill>
                  <a:srgbClr val="FFFFFF"/>
                </a:solidFill>
                <a:latin typeface="Georgia" pitchFamily="34" charset="0"/>
                <a:ea typeface="Georgia" pitchFamily="34" charset="-122"/>
                <a:cs typeface="Georgia" pitchFamily="34" charset="-120"/>
              </a:rPr>
              <a:t>1</a:t>
            </a:r>
            <a:endParaRPr lang="en-US" sz="2600"/>
          </a:p>
        </p:txBody>
      </p:sp>
      <p:sp>
        <p:nvSpPr>
          <p:cNvPr id="7" name="Text 5"/>
          <p:cNvSpPr/>
          <p:nvPr/>
        </p:nvSpPr>
        <p:spPr>
          <a:xfrm>
            <a:off x="1508760" y="1874520"/>
            <a:ext cx="7040880" cy="822960"/>
          </a:xfrm>
          <a:prstGeom prst="rect">
            <a:avLst/>
          </a:prstGeom>
          <a:noFill/>
          <a:ln/>
        </p:spPr>
        <p:txBody>
          <a:bodyPr wrap="square" lIns="0" tIns="0" rIns="0" bIns="0" rtlCol="0" anchor="ctr"/>
          <a:lstStyle/>
          <a:p>
            <a:pPr marL="0" indent="0">
              <a:buNone/>
            </a:pPr>
            <a:r>
              <a:rPr lang="en-US" sz="1600" b="1">
                <a:solidFill>
                  <a:srgbClr val="FFFFFF"/>
                </a:solidFill>
                <a:latin typeface="Calibri" pitchFamily="34" charset="0"/>
                <a:ea typeface="Calibri" pitchFamily="34" charset="-122"/>
                <a:cs typeface="Calibri" pitchFamily="34" charset="-120"/>
              </a:rPr>
              <a:t>Why they’re one problem.  </a:t>
            </a:r>
            <a:r>
              <a:rPr lang="en-US" sz="1350">
                <a:solidFill>
                  <a:srgbClr val="DCE3E8"/>
                </a:solidFill>
                <a:latin typeface="Calibri" pitchFamily="34" charset="0"/>
                <a:ea typeface="Calibri" pitchFamily="34" charset="-122"/>
                <a:cs typeface="Calibri" pitchFamily="34" charset="-120"/>
              </a:rPr>
              <a:t>The hard data linking the signals safety already collects to uptime, cost, and reliability.</a:t>
            </a:r>
            <a:endParaRPr lang="en-US" sz="1600"/>
          </a:p>
        </p:txBody>
      </p:sp>
      <p:sp>
        <p:nvSpPr>
          <p:cNvPr id="8" name="number">
            <a:extLst>
              <a:ext uri="{C183D7F6-B498-43B3-948B-1728B52AA6E4}">
                <adec:decorative xmlns:adec="http://schemas.microsoft.com/office/drawing/2017/decorative" val="1"/>
              </a:ext>
            </a:extLst>
          </p:cNvPr>
          <p:cNvSpPr/>
          <p:nvPr/>
        </p:nvSpPr>
        <p:spPr>
          <a:xfrm>
            <a:off x="640080" y="2807208"/>
            <a:ext cx="658368" cy="658368"/>
          </a:xfrm>
          <a:prstGeom prst="ellipse">
            <a:avLst/>
          </a:prstGeom>
          <a:solidFill>
            <a:srgbClr val="C0702A"/>
          </a:solidFill>
          <a:ln/>
        </p:spPr>
        <p:txBody>
          <a:bodyPr/>
          <a:lstStyle/>
          <a:p>
            <a:endParaRPr lang="en-US"/>
          </a:p>
        </p:txBody>
      </p:sp>
      <p:sp>
        <p:nvSpPr>
          <p:cNvPr id="9" name="Text 7"/>
          <p:cNvSpPr/>
          <p:nvPr/>
        </p:nvSpPr>
        <p:spPr>
          <a:xfrm>
            <a:off x="640080" y="2807208"/>
            <a:ext cx="658368" cy="658368"/>
          </a:xfrm>
          <a:prstGeom prst="rect">
            <a:avLst/>
          </a:prstGeom>
          <a:noFill/>
          <a:ln/>
        </p:spPr>
        <p:txBody>
          <a:bodyPr wrap="square" lIns="0" tIns="0" rIns="0" bIns="0" rtlCol="0" anchor="ctr"/>
          <a:lstStyle/>
          <a:p>
            <a:pPr marL="0" indent="0" algn="ctr">
              <a:buNone/>
            </a:pPr>
            <a:r>
              <a:rPr lang="en-US" sz="2600" b="1">
                <a:solidFill>
                  <a:srgbClr val="FFFFFF"/>
                </a:solidFill>
                <a:latin typeface="Georgia" pitchFamily="34" charset="0"/>
                <a:ea typeface="Georgia" pitchFamily="34" charset="-122"/>
                <a:cs typeface="Georgia" pitchFamily="34" charset="-120"/>
              </a:rPr>
              <a:t>2</a:t>
            </a:r>
            <a:endParaRPr lang="en-US" sz="2600"/>
          </a:p>
        </p:txBody>
      </p:sp>
      <p:sp>
        <p:nvSpPr>
          <p:cNvPr id="10" name="Text 8">
            <a:extLst>
              <a:ext uri="{C183D7F6-B498-43B3-948B-1728B52AA6E4}">
                <adec:decorative xmlns:adec="http://schemas.microsoft.com/office/drawing/2017/decorative" val="1"/>
              </a:ext>
            </a:extLst>
          </p:cNvPr>
          <p:cNvSpPr/>
          <p:nvPr/>
        </p:nvSpPr>
        <p:spPr>
          <a:xfrm>
            <a:off x="1508760" y="2807208"/>
            <a:ext cx="7040880" cy="8229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Five ways to run them as one.  </a:t>
            </a:r>
            <a:r>
              <a:rPr lang="en-US" sz="1350" dirty="0">
                <a:solidFill>
                  <a:srgbClr val="DCE3E8"/>
                </a:solidFill>
                <a:latin typeface="Calibri" pitchFamily="34" charset="0"/>
                <a:ea typeface="Calibri" pitchFamily="34" charset="-122"/>
                <a:cs typeface="Calibri" pitchFamily="34" charset="-120"/>
              </a:rPr>
              <a:t>Practical habits you can start now: capture, report, act, close, include.</a:t>
            </a:r>
            <a:endParaRPr lang="en-US" sz="1600" dirty="0"/>
          </a:p>
        </p:txBody>
      </p:sp>
      <p:sp>
        <p:nvSpPr>
          <p:cNvPr id="11" name="number">
            <a:extLst>
              <a:ext uri="{C183D7F6-B498-43B3-948B-1728B52AA6E4}">
                <adec:decorative xmlns:adec="http://schemas.microsoft.com/office/drawing/2017/decorative" val="1"/>
              </a:ext>
            </a:extLst>
          </p:cNvPr>
          <p:cNvSpPr/>
          <p:nvPr/>
        </p:nvSpPr>
        <p:spPr>
          <a:xfrm>
            <a:off x="640080" y="3739896"/>
            <a:ext cx="658368" cy="658368"/>
          </a:xfrm>
          <a:prstGeom prst="ellipse">
            <a:avLst/>
          </a:prstGeom>
          <a:solidFill>
            <a:srgbClr val="C0702A"/>
          </a:solidFill>
          <a:ln/>
        </p:spPr>
        <p:txBody>
          <a:bodyPr/>
          <a:lstStyle/>
          <a:p>
            <a:endParaRPr lang="en-US"/>
          </a:p>
        </p:txBody>
      </p:sp>
      <p:sp>
        <p:nvSpPr>
          <p:cNvPr id="12" name="Text 10"/>
          <p:cNvSpPr/>
          <p:nvPr/>
        </p:nvSpPr>
        <p:spPr>
          <a:xfrm>
            <a:off x="640080" y="3739896"/>
            <a:ext cx="658368" cy="658368"/>
          </a:xfrm>
          <a:prstGeom prst="rect">
            <a:avLst/>
          </a:prstGeom>
          <a:noFill/>
          <a:ln/>
        </p:spPr>
        <p:txBody>
          <a:bodyPr wrap="square" lIns="0" tIns="0" rIns="0" bIns="0" rtlCol="0" anchor="ctr"/>
          <a:lstStyle/>
          <a:p>
            <a:pPr marL="0" indent="0" algn="ctr">
              <a:buNone/>
            </a:pPr>
            <a:r>
              <a:rPr lang="en-US" sz="2600" b="1">
                <a:solidFill>
                  <a:srgbClr val="FFFFFF"/>
                </a:solidFill>
                <a:latin typeface="Georgia" pitchFamily="34" charset="0"/>
                <a:ea typeface="Georgia" pitchFamily="34" charset="-122"/>
                <a:cs typeface="Georgia" pitchFamily="34" charset="-120"/>
              </a:rPr>
              <a:t>3</a:t>
            </a:r>
            <a:endParaRPr lang="en-US" sz="2600"/>
          </a:p>
        </p:txBody>
      </p:sp>
      <p:sp>
        <p:nvSpPr>
          <p:cNvPr id="13" name="Text 11"/>
          <p:cNvSpPr/>
          <p:nvPr/>
        </p:nvSpPr>
        <p:spPr>
          <a:xfrm>
            <a:off x="1508760" y="3739896"/>
            <a:ext cx="7040880" cy="82296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The payoff… and your move.  </a:t>
            </a:r>
            <a:r>
              <a:rPr lang="en-US" sz="1350" dirty="0">
                <a:solidFill>
                  <a:srgbClr val="DCE3E8"/>
                </a:solidFill>
                <a:latin typeface="Calibri" pitchFamily="34" charset="0"/>
                <a:ea typeface="Calibri" pitchFamily="34" charset="-122"/>
                <a:cs typeface="Calibri" pitchFamily="34" charset="-120"/>
              </a:rPr>
              <a:t>Less risk, more uptime, one team</a:t>
            </a:r>
            <a:endParaRPr lang="en-US" sz="1600" dirty="0"/>
          </a:p>
        </p:txBody>
      </p:sp>
      <p:sp>
        <p:nvSpPr>
          <p:cNvPr id="14" name="Text 12"/>
          <p:cNvSpPr/>
          <p:nvPr/>
        </p:nvSpPr>
        <p:spPr>
          <a:xfrm>
            <a:off x="640080" y="4736592"/>
            <a:ext cx="7863840" cy="320040"/>
          </a:xfrm>
          <a:prstGeom prst="rect">
            <a:avLst/>
          </a:prstGeom>
          <a:noFill/>
          <a:ln/>
        </p:spPr>
        <p:txBody>
          <a:bodyPr wrap="square" lIns="0" tIns="0" rIns="0" bIns="0" rtlCol="0" anchor="ctr"/>
          <a:lstStyle/>
          <a:p>
            <a:pPr marL="0" indent="0">
              <a:buNone/>
            </a:pPr>
            <a:r>
              <a:rPr lang="en-US" sz="1300" i="1">
                <a:solidFill>
                  <a:srgbClr val="E7DED2"/>
                </a:solidFill>
                <a:latin typeface="Calibri" pitchFamily="34" charset="0"/>
                <a:ea typeface="Calibri" pitchFamily="34" charset="-122"/>
                <a:cs typeface="Calibri" pitchFamily="34" charset="-120"/>
              </a:rPr>
              <a:t>Three parts, one idea: the safest way to run a well turns out to be the most productive one too.</a:t>
            </a:r>
            <a:endParaRPr lang="en-US" sz="1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divide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2A333A">
              <a:alpha val="68000"/>
            </a:srgbClr>
          </a:solidFill>
          <a:ln/>
        </p:spPr>
        <p:txBody>
          <a:bodyPr/>
          <a:lstStyle/>
          <a:p>
            <a:endParaRPr lang="en-US"/>
          </a:p>
        </p:txBody>
      </p:sp>
      <p:sp>
        <p:nvSpPr>
          <p:cNvPr id="3" name="Text 1"/>
          <p:cNvSpPr/>
          <p:nvPr/>
        </p:nvSpPr>
        <p:spPr>
          <a:xfrm>
            <a:off x="640080" y="1463040"/>
            <a:ext cx="7863840" cy="365760"/>
          </a:xfrm>
          <a:prstGeom prst="rect">
            <a:avLst/>
          </a:prstGeom>
          <a:noFill/>
          <a:ln/>
        </p:spPr>
        <p:txBody>
          <a:bodyPr wrap="square" lIns="0" tIns="0" rIns="0" bIns="0" rtlCol="0" anchor="ctr"/>
          <a:lstStyle/>
          <a:p>
            <a:pPr marL="0" indent="0">
              <a:buNone/>
            </a:pPr>
            <a:r>
              <a:rPr lang="en-US" sz="1400" b="1" kern="0" spc="400" dirty="0">
                <a:solidFill>
                  <a:srgbClr val="E9B072"/>
                </a:solidFill>
                <a:latin typeface="Calibri" pitchFamily="34" charset="0"/>
                <a:ea typeface="Calibri" pitchFamily="34" charset="-122"/>
                <a:cs typeface="Calibri" pitchFamily="34" charset="-120"/>
              </a:rPr>
              <a:t>PART ONE</a:t>
            </a:r>
            <a:endParaRPr lang="en-US" sz="1400" dirty="0"/>
          </a:p>
        </p:txBody>
      </p:sp>
      <p:sp>
        <p:nvSpPr>
          <p:cNvPr id="4" name="Text 0"/>
          <p:cNvSpPr>
            <a:spLocks noGrp="1"/>
          </p:cNvSpPr>
          <p:nvPr>
            <p:ph type="title" idx="100" hasCustomPrompt="1"/>
          </p:nvPr>
        </p:nvSpPr>
        <p:spPr>
          <a:xfrm>
            <a:off x="640080" y="1965960"/>
            <a:ext cx="7863840" cy="914400"/>
          </a:xfrm>
          <a:prstGeom prst="rect">
            <a:avLst/>
          </a:prstGeom>
          <a:noFill/>
          <a:ln/>
        </p:spPr>
        <p:txBody>
          <a:bodyPr wrap="square" lIns="0" tIns="0" rIns="0" bIns="0" rtlCol="0" anchor="ctr"/>
          <a:lstStyle/>
          <a:p>
            <a:pPr marL="0" indent="0">
              <a:buNone/>
            </a:pPr>
            <a:r>
              <a:rPr lang="en-US" sz="4000" b="1">
                <a:solidFill>
                  <a:srgbClr val="FFFFFF"/>
                </a:solidFill>
                <a:latin typeface="Georgia" pitchFamily="34" charset="0"/>
                <a:ea typeface="Georgia" pitchFamily="34" charset="-122"/>
                <a:cs typeface="Georgia" pitchFamily="34" charset="-120"/>
              </a:rPr>
              <a:t>Why they’re really one problem</a:t>
            </a:r>
            <a:endParaRPr lang="en-US" sz="4000"/>
          </a:p>
        </p:txBody>
      </p:sp>
      <p:sp>
        <p:nvSpPr>
          <p:cNvPr id="5" name="Text 3"/>
          <p:cNvSpPr/>
          <p:nvPr/>
        </p:nvSpPr>
        <p:spPr>
          <a:xfrm>
            <a:off x="658368" y="3017520"/>
            <a:ext cx="7498080" cy="822960"/>
          </a:xfrm>
          <a:prstGeom prst="rect">
            <a:avLst/>
          </a:prstGeom>
          <a:noFill/>
          <a:ln/>
        </p:spPr>
        <p:txBody>
          <a:bodyPr wrap="square" lIns="0" tIns="0" rIns="0" bIns="0" rtlCol="0" anchor="ctr"/>
          <a:lstStyle/>
          <a:p>
            <a:pPr marL="0" indent="0">
              <a:buNone/>
            </a:pPr>
            <a:r>
              <a:rPr lang="en-US" sz="1600">
                <a:solidFill>
                  <a:srgbClr val="E7DED2"/>
                </a:solidFill>
                <a:latin typeface="Calibri" pitchFamily="34" charset="0"/>
                <a:ea typeface="Calibri" pitchFamily="34" charset="-122"/>
                <a:cs typeface="Calibri" pitchFamily="34" charset="-120"/>
              </a:rPr>
              <a:t>Same root causes, same field signals, same people. The evidence that risk and performance rise and fall together.</a:t>
            </a:r>
            <a:endParaRPr lang="en-US" sz="1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radox">
    <p:spTree>
      <p:nvGrpSpPr>
        <p:cNvPr id="1" name=""/>
        <p:cNvGrpSpPr/>
        <p:nvPr/>
      </p:nvGrpSpPr>
      <p:grpSpPr>
        <a:xfrm>
          <a:off x="0" y="0"/>
          <a:ext cx="0" cy="0"/>
          <a:chOff x="0" y="0"/>
          <a:chExt cx="0" cy="0"/>
        </a:xfrm>
      </p:grpSpPr>
      <p:sp>
        <p:nvSpPr>
          <p:cNvPr id="2" name="Text 0"/>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THE BIG IDEA</a:t>
            </a:r>
            <a:endParaRPr lang="en-US" sz="1200" dirty="0"/>
          </a:p>
        </p:txBody>
      </p:sp>
      <p:sp>
        <p:nvSpPr>
          <p:cNvPr id="3" name="Text 0"/>
          <p:cNvSpPr>
            <a:spLocks noGrp="1"/>
          </p:cNvSpPr>
          <p:nvPr>
            <p:ph type="title" idx="100" hasCustomPrompt="1"/>
          </p:nvPr>
        </p:nvSpPr>
        <p:spPr>
          <a:xfrm>
            <a:off x="548640" y="658368"/>
            <a:ext cx="7955280" cy="822960"/>
          </a:xfrm>
          <a:prstGeom prst="rect">
            <a:avLst/>
          </a:prstGeom>
          <a:noFill/>
          <a:ln/>
        </p:spPr>
        <p:txBody>
          <a:bodyPr wrap="square" lIns="0" tIns="0" rIns="0" bIns="0" rtlCol="0" anchor="ctr"/>
          <a:lstStyle/>
          <a:p>
            <a:pPr marL="0" indent="0" algn="l">
              <a:buNone/>
            </a:pPr>
            <a:r>
              <a:rPr lang="en-US" sz="2900" b="1">
                <a:solidFill>
                  <a:srgbClr val="37424B"/>
                </a:solidFill>
                <a:latin typeface="Georgia" pitchFamily="34" charset="0"/>
                <a:ea typeface="Georgia" pitchFamily="34" charset="-122"/>
                <a:cs typeface="Georgia" pitchFamily="34" charset="-120"/>
              </a:rPr>
              <a:t>Safety is a performance lever</a:t>
            </a:r>
            <a:endParaRPr lang="en-US" sz="2900" dirty="0"/>
          </a:p>
        </p:txBody>
      </p:sp>
      <p:sp>
        <p:nvSpPr>
          <p:cNvPr id="4" name="Text 2">
            <a:extLst>
              <a:ext uri="{C183D7F6-B498-43B3-948B-1728B52AA6E4}">
                <adec:decorative xmlns:adec="http://schemas.microsoft.com/office/drawing/2017/decorative" val="1"/>
              </a:ext>
            </a:extLst>
          </p:cNvPr>
          <p:cNvSpPr/>
          <p:nvPr/>
        </p:nvSpPr>
        <p:spPr>
          <a:xfrm>
            <a:off x="548640" y="1371600"/>
            <a:ext cx="8046720" cy="457200"/>
          </a:xfrm>
          <a:prstGeom prst="rect">
            <a:avLst/>
          </a:prstGeom>
          <a:noFill/>
          <a:ln/>
        </p:spPr>
        <p:txBody>
          <a:bodyPr wrap="square" lIns="0" tIns="0" rIns="0" bIns="0" rtlCol="0" anchor="ctr"/>
          <a:lstStyle/>
          <a:p>
            <a:pPr marL="0" indent="0">
              <a:buNone/>
            </a:pPr>
            <a:r>
              <a:rPr lang="en-US" sz="1500" dirty="0">
                <a:solidFill>
                  <a:srgbClr val="6E7880"/>
                </a:solidFill>
                <a:latin typeface="Calibri" pitchFamily="34" charset="0"/>
                <a:ea typeface="Calibri" pitchFamily="34" charset="-122"/>
                <a:cs typeface="Calibri" pitchFamily="34" charset="-120"/>
              </a:rPr>
              <a:t>For decades we ran HSE and Operations as two separate worlds. The best-run assets treat them as one</a:t>
            </a:r>
            <a:endParaRPr lang="en-US" sz="1500" dirty="0"/>
          </a:p>
        </p:txBody>
      </p:sp>
      <p:sp>
        <p:nvSpPr>
          <p:cNvPr id="5" name="stat card">
            <a:extLst>
              <a:ext uri="{C183D7F6-B498-43B3-948B-1728B52AA6E4}">
                <adec:decorative xmlns:adec="http://schemas.microsoft.com/office/drawing/2017/decorative" val="1"/>
              </a:ext>
            </a:extLst>
          </p:cNvPr>
          <p:cNvSpPr/>
          <p:nvPr/>
        </p:nvSpPr>
        <p:spPr>
          <a:xfrm>
            <a:off x="548640" y="2057400"/>
            <a:ext cx="3886200" cy="233172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6" name="icon chip">
            <a:extLst>
              <a:ext uri="{C183D7F6-B498-43B3-948B-1728B52AA6E4}">
                <adec:decorative xmlns:adec="http://schemas.microsoft.com/office/drawing/2017/decorative" val="1"/>
              </a:ext>
            </a:extLst>
          </p:cNvPr>
          <p:cNvSpPr/>
          <p:nvPr/>
        </p:nvSpPr>
        <p:spPr>
          <a:xfrm>
            <a:off x="868680" y="2377440"/>
            <a:ext cx="868680" cy="868680"/>
          </a:xfrm>
          <a:prstGeom prst="ellipse">
            <a:avLst/>
          </a:prstGeom>
          <a:solidFill>
            <a:srgbClr val="F3EADB"/>
          </a:solidFill>
          <a:ln/>
        </p:spPr>
        <p:txBody>
          <a:bodyPr/>
          <a:lstStyle/>
          <a:p>
            <a:endParaRPr lang="en-US"/>
          </a:p>
        </p:txBody>
      </p:sp>
      <p:pic>
        <p:nvPicPr>
          <p:cNvPr id="7" name="Image 0"/>
          <p:cNvPicPr>
            <a:picLocks noChangeAspect="1"/>
          </p:cNvPicPr>
          <p:nvPr/>
        </p:nvPicPr>
        <p:blipFill>
          <a:blip r:embed="rId3"/>
          <a:stretch>
            <a:fillRect/>
          </a:stretch>
        </p:blipFill>
        <p:spPr>
          <a:xfrm>
            <a:off x="1042416" y="2551176"/>
            <a:ext cx="521208" cy="521208"/>
          </a:xfrm>
          <a:prstGeom prst="rect">
            <a:avLst/>
          </a:prstGeom>
        </p:spPr>
      </p:pic>
      <p:sp>
        <p:nvSpPr>
          <p:cNvPr id="8" name="Text 5"/>
          <p:cNvSpPr/>
          <p:nvPr/>
        </p:nvSpPr>
        <p:spPr>
          <a:xfrm>
            <a:off x="1920240" y="2331720"/>
            <a:ext cx="2331720" cy="914400"/>
          </a:xfrm>
          <a:prstGeom prst="rect">
            <a:avLst/>
          </a:prstGeom>
          <a:noFill/>
          <a:ln/>
        </p:spPr>
        <p:txBody>
          <a:bodyPr wrap="square" lIns="0" tIns="0" rIns="0" bIns="0" rtlCol="0" anchor="ctr"/>
          <a:lstStyle/>
          <a:p>
            <a:pPr marL="0" indent="0" algn="l">
              <a:buNone/>
            </a:pPr>
            <a:r>
              <a:rPr lang="en-US" sz="4600" b="1">
                <a:solidFill>
                  <a:srgbClr val="C0702A"/>
                </a:solidFill>
                <a:latin typeface="Georgia" pitchFamily="34" charset="0"/>
                <a:ea typeface="Georgia" pitchFamily="34" charset="-122"/>
                <a:cs typeface="Georgia" pitchFamily="34" charset="-120"/>
              </a:rPr>
              <a:t>1%</a:t>
            </a:r>
            <a:endParaRPr lang="en-US" sz="4600"/>
          </a:p>
        </p:txBody>
      </p:sp>
      <p:sp>
        <p:nvSpPr>
          <p:cNvPr id="9" name="Text 6">
            <a:extLst>
              <a:ext uri="{C183D7F6-B498-43B3-948B-1728B52AA6E4}">
                <adec:decorative xmlns:adec="http://schemas.microsoft.com/office/drawing/2017/decorative" val="1"/>
              </a:ext>
            </a:extLst>
          </p:cNvPr>
          <p:cNvSpPr/>
          <p:nvPr/>
        </p:nvSpPr>
        <p:spPr>
          <a:xfrm>
            <a:off x="868680" y="3474720"/>
            <a:ext cx="3246120" cy="777240"/>
          </a:xfrm>
          <a:prstGeom prst="rect">
            <a:avLst/>
          </a:prstGeom>
          <a:noFill/>
          <a:ln/>
        </p:spPr>
        <p:txBody>
          <a:bodyPr wrap="square" lIns="0" tIns="0" rIns="0" bIns="0" rtlCol="0" anchor="t"/>
          <a:lstStyle/>
          <a:p>
            <a:pPr marL="0" indent="0" algn="l">
              <a:buNone/>
            </a:pPr>
            <a:r>
              <a:rPr lang="en-US" sz="1450">
                <a:solidFill>
                  <a:srgbClr val="37424B"/>
                </a:solidFill>
                <a:latin typeface="Calibri" pitchFamily="34" charset="0"/>
                <a:ea typeface="Calibri" pitchFamily="34" charset="-122"/>
                <a:cs typeface="Calibri" pitchFamily="34" charset="-120"/>
              </a:rPr>
              <a:t>gain in production efficiency…</a:t>
            </a:r>
            <a:endParaRPr lang="en-US" sz="1450"/>
          </a:p>
        </p:txBody>
      </p:sp>
      <p:sp>
        <p:nvSpPr>
          <p:cNvPr id="10" name="stat card">
            <a:extLst>
              <a:ext uri="{C183D7F6-B498-43B3-948B-1728B52AA6E4}">
                <adec:decorative xmlns:adec="http://schemas.microsoft.com/office/drawing/2017/decorative" val="1"/>
              </a:ext>
            </a:extLst>
          </p:cNvPr>
          <p:cNvSpPr/>
          <p:nvPr/>
        </p:nvSpPr>
        <p:spPr>
          <a:xfrm>
            <a:off x="4709160" y="2057400"/>
            <a:ext cx="3886200" cy="2331720"/>
          </a:xfrm>
          <a:prstGeom prst="rect">
            <a:avLst/>
          </a:prstGeom>
          <a:solidFill>
            <a:srgbClr val="C0702A"/>
          </a:solidFill>
          <a:ln/>
          <a:effectLst>
            <a:outerShdw blurRad="88900" dist="38100" dir="5400000" algn="bl" rotWithShape="0">
              <a:srgbClr val="6E5A3A">
                <a:alpha val="18000"/>
              </a:srgbClr>
            </a:outerShdw>
          </a:effectLst>
        </p:spPr>
        <p:txBody>
          <a:bodyPr/>
          <a:lstStyle/>
          <a:p>
            <a:endParaRPr lang="en-US"/>
          </a:p>
        </p:txBody>
      </p:sp>
      <p:sp>
        <p:nvSpPr>
          <p:cNvPr id="11" name="icon chip">
            <a:extLst>
              <a:ext uri="{C183D7F6-B498-43B3-948B-1728B52AA6E4}">
                <adec:decorative xmlns:adec="http://schemas.microsoft.com/office/drawing/2017/decorative" val="1"/>
              </a:ext>
            </a:extLst>
          </p:cNvPr>
          <p:cNvSpPr/>
          <p:nvPr/>
        </p:nvSpPr>
        <p:spPr>
          <a:xfrm>
            <a:off x="5029200" y="2377440"/>
            <a:ext cx="868680" cy="868680"/>
          </a:xfrm>
          <a:prstGeom prst="ellipse">
            <a:avLst/>
          </a:prstGeom>
          <a:solidFill>
            <a:srgbClr val="FBF6EC"/>
          </a:solidFill>
          <a:ln/>
        </p:spPr>
        <p:txBody>
          <a:bodyPr/>
          <a:lstStyle/>
          <a:p>
            <a:endParaRPr lang="en-US"/>
          </a:p>
        </p:txBody>
      </p:sp>
      <p:pic>
        <p:nvPicPr>
          <p:cNvPr id="12" name="Image 1"/>
          <p:cNvPicPr>
            <a:picLocks noChangeAspect="1"/>
          </p:cNvPicPr>
          <p:nvPr/>
        </p:nvPicPr>
        <p:blipFill>
          <a:blip r:embed="rId4"/>
          <a:stretch>
            <a:fillRect/>
          </a:stretch>
        </p:blipFill>
        <p:spPr>
          <a:xfrm>
            <a:off x="5202936" y="2551176"/>
            <a:ext cx="521208" cy="521208"/>
          </a:xfrm>
          <a:prstGeom prst="rect">
            <a:avLst/>
          </a:prstGeom>
        </p:spPr>
      </p:pic>
      <p:sp>
        <p:nvSpPr>
          <p:cNvPr id="13" name="Text 9"/>
          <p:cNvSpPr/>
          <p:nvPr/>
        </p:nvSpPr>
        <p:spPr>
          <a:xfrm>
            <a:off x="6080760" y="2331720"/>
            <a:ext cx="2331720" cy="914400"/>
          </a:xfrm>
          <a:prstGeom prst="rect">
            <a:avLst/>
          </a:prstGeom>
          <a:noFill/>
          <a:ln/>
        </p:spPr>
        <p:txBody>
          <a:bodyPr wrap="square" lIns="0" tIns="0" rIns="0" bIns="0" rtlCol="0" anchor="ctr"/>
          <a:lstStyle/>
          <a:p>
            <a:pPr marL="0" indent="0" algn="l">
              <a:buNone/>
            </a:pPr>
            <a:r>
              <a:rPr lang="en-US" sz="4600" b="1">
                <a:solidFill>
                  <a:srgbClr val="FFFFFF"/>
                </a:solidFill>
                <a:latin typeface="Georgia" pitchFamily="34" charset="0"/>
                <a:ea typeface="Georgia" pitchFamily="34" charset="-122"/>
                <a:cs typeface="Georgia" pitchFamily="34" charset="-120"/>
              </a:rPr>
              <a:t>= 5%</a:t>
            </a:r>
            <a:endParaRPr lang="en-US" sz="4600"/>
          </a:p>
        </p:txBody>
      </p:sp>
      <p:sp>
        <p:nvSpPr>
          <p:cNvPr id="14" name="Text 10">
            <a:extLst>
              <a:ext uri="{C183D7F6-B498-43B3-948B-1728B52AA6E4}">
                <adec:decorative xmlns:adec="http://schemas.microsoft.com/office/drawing/2017/decorative" val="1"/>
              </a:ext>
            </a:extLst>
          </p:cNvPr>
          <p:cNvSpPr/>
          <p:nvPr/>
        </p:nvSpPr>
        <p:spPr>
          <a:xfrm>
            <a:off x="5029200" y="3474720"/>
            <a:ext cx="3246120" cy="777240"/>
          </a:xfrm>
          <a:prstGeom prst="rect">
            <a:avLst/>
          </a:prstGeom>
          <a:noFill/>
          <a:ln/>
        </p:spPr>
        <p:txBody>
          <a:bodyPr wrap="square" lIns="0" tIns="0" rIns="0" bIns="0" rtlCol="0" anchor="t"/>
          <a:lstStyle/>
          <a:p>
            <a:pPr marL="0" indent="0" algn="l">
              <a:buNone/>
            </a:pPr>
            <a:r>
              <a:rPr lang="en-US" sz="1450">
                <a:solidFill>
                  <a:srgbClr val="FBEFDD"/>
                </a:solidFill>
                <a:latin typeface="Calibri" pitchFamily="34" charset="0"/>
                <a:ea typeface="Calibri" pitchFamily="34" charset="-122"/>
                <a:cs typeface="Calibri" pitchFamily="34" charset="-120"/>
              </a:rPr>
              <a:t>…is worth about a 5% cut in operating costs</a:t>
            </a:r>
            <a:endParaRPr lang="en-US" sz="1450"/>
          </a:p>
        </p:txBody>
      </p:sp>
      <p:sp>
        <p:nvSpPr>
          <p:cNvPr id="15" name="Text 11">
            <a:extLst>
              <a:ext uri="{C183D7F6-B498-43B3-948B-1728B52AA6E4}">
                <adec:decorative xmlns:adec="http://schemas.microsoft.com/office/drawing/2017/decorative" val="1"/>
              </a:ext>
            </a:extLst>
          </p:cNvPr>
          <p:cNvSpPr/>
          <p:nvPr/>
        </p:nvSpPr>
        <p:spPr>
          <a:xfrm>
            <a:off x="548640" y="4343400"/>
            <a:ext cx="8046720" cy="320040"/>
          </a:xfrm>
          <a:prstGeom prst="rect">
            <a:avLst/>
          </a:prstGeom>
          <a:noFill/>
          <a:ln/>
        </p:spPr>
        <p:txBody>
          <a:bodyPr wrap="square" lIns="0" tIns="0" rIns="0" bIns="0" rtlCol="0" anchor="ctr"/>
          <a:lstStyle/>
          <a:p>
            <a:pPr marL="0" indent="0">
              <a:buNone/>
            </a:pPr>
            <a:r>
              <a:rPr lang="en-US" sz="1250" i="1" dirty="0">
                <a:solidFill>
                  <a:srgbClr val="6E7880"/>
                </a:solidFill>
                <a:latin typeface="Calibri" pitchFamily="34" charset="0"/>
                <a:ea typeface="Calibri" pitchFamily="34" charset="-122"/>
                <a:cs typeface="Calibri" pitchFamily="34" charset="-120"/>
              </a:rPr>
              <a:t>Reliability and safety are how you capture that 1%</a:t>
            </a:r>
            <a:endParaRPr lang="en-US" sz="1250" dirty="0"/>
          </a:p>
        </p:txBody>
      </p:sp>
      <p:sp>
        <p:nvSpPr>
          <p:cNvPr id="16" name="Text 12"/>
          <p:cNvSpPr/>
          <p:nvPr/>
        </p:nvSpPr>
        <p:spPr>
          <a:xfrm>
            <a:off x="548640" y="4828032"/>
            <a:ext cx="8046720" cy="228600"/>
          </a:xfrm>
          <a:prstGeom prst="rect">
            <a:avLst/>
          </a:prstGeom>
          <a:noFill/>
          <a:ln/>
        </p:spPr>
        <p:txBody>
          <a:bodyPr wrap="square" lIns="0" tIns="0" rIns="0" bIns="0" rtlCol="0" anchor="ctr"/>
          <a:lstStyle/>
          <a:p>
            <a:pPr marL="0" indent="0">
              <a:buNone/>
            </a:pPr>
            <a:r>
              <a:rPr lang="en-US" sz="900">
                <a:solidFill>
                  <a:srgbClr val="6E7880"/>
                </a:solidFill>
                <a:latin typeface="Calibri" pitchFamily="34" charset="0"/>
                <a:ea typeface="Calibri" pitchFamily="34" charset="-122"/>
                <a:cs typeface="Calibri" pitchFamily="34" charset="-120"/>
              </a:rPr>
              <a:t>Source: Solomon Associates production-efficiency benchmarking</a:t>
            </a:r>
            <a:endParaRPr lang="en-US" sz="9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yoff">
    <p:spTree>
      <p:nvGrpSpPr>
        <p:cNvPr id="1" name=""/>
        <p:cNvGrpSpPr/>
        <p:nvPr/>
      </p:nvGrpSpPr>
      <p:grpSpPr>
        <a:xfrm>
          <a:off x="0" y="0"/>
          <a:ext cx="0" cy="0"/>
          <a:chOff x="0" y="0"/>
          <a:chExt cx="0" cy="0"/>
        </a:xfrm>
      </p:grpSpPr>
      <p:sp>
        <p:nvSpPr>
          <p:cNvPr id="2" name="Text 0"/>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QUICK POLL</a:t>
            </a:r>
            <a:endParaRPr lang="en-US" sz="1200" dirty="0"/>
          </a:p>
        </p:txBody>
      </p:sp>
      <p:sp>
        <p:nvSpPr>
          <p:cNvPr id="3" name="Text 0"/>
          <p:cNvSpPr>
            <a:spLocks noGrp="1"/>
          </p:cNvSpPr>
          <p:nvPr>
            <p:ph type="title" idx="100" hasCustomPrompt="1"/>
          </p:nvPr>
        </p:nvSpPr>
        <p:spPr>
          <a:xfrm>
            <a:off x="548640" y="658368"/>
            <a:ext cx="8229600" cy="822960"/>
          </a:xfrm>
          <a:prstGeom prst="rect">
            <a:avLst/>
          </a:prstGeom>
          <a:noFill/>
          <a:ln/>
        </p:spPr>
        <p:txBody>
          <a:bodyPr wrap="square" lIns="0" tIns="0" rIns="0" bIns="0" rtlCol="0" anchor="ctr"/>
          <a:lstStyle/>
          <a:p>
            <a:pPr marL="0" indent="0" algn="l">
              <a:buNone/>
            </a:pPr>
            <a:r>
              <a:rPr lang="en-US" sz="2300" b="1">
                <a:solidFill>
                  <a:srgbClr val="37424B"/>
                </a:solidFill>
                <a:latin typeface="Georgia" pitchFamily="34" charset="0"/>
                <a:ea typeface="Georgia" pitchFamily="34" charset="-122"/>
                <a:cs typeface="Georgia" pitchFamily="34" charset="-120"/>
              </a:rPr>
              <a:t>Where does the handoff break for you?</a:t>
            </a:r>
            <a:endParaRPr lang="en-US" sz="2300"/>
          </a:p>
        </p:txBody>
      </p:sp>
      <p:sp>
        <p:nvSpPr>
          <p:cNvPr id="4" name="Text 2"/>
          <p:cNvSpPr/>
          <p:nvPr/>
        </p:nvSpPr>
        <p:spPr>
          <a:xfrm>
            <a:off x="548640" y="1371600"/>
            <a:ext cx="8046720" cy="457200"/>
          </a:xfrm>
          <a:prstGeom prst="rect">
            <a:avLst/>
          </a:prstGeom>
          <a:noFill/>
          <a:ln/>
        </p:spPr>
        <p:txBody>
          <a:bodyPr wrap="square" lIns="0" tIns="0" rIns="0" bIns="0" rtlCol="0" anchor="ctr"/>
          <a:lstStyle/>
          <a:p>
            <a:pPr marL="0" indent="0">
              <a:buNone/>
            </a:pPr>
            <a:r>
              <a:rPr lang="en-US" sz="1500">
                <a:solidFill>
                  <a:srgbClr val="6E7880"/>
                </a:solidFill>
                <a:latin typeface="Calibri" pitchFamily="34" charset="0"/>
                <a:ea typeface="Calibri" pitchFamily="34" charset="-122"/>
                <a:cs typeface="Calibri" pitchFamily="34" charset="-120"/>
              </a:rPr>
              <a:t>Think about your last near-miss or inspection finding. Where did it stall on the way to a fix?</a:t>
            </a:r>
            <a:endParaRPr lang="en-US" sz="1500"/>
          </a:p>
        </p:txBody>
      </p:sp>
      <p:sp>
        <p:nvSpPr>
          <p:cNvPr id="5" name="card">
            <a:extLst>
              <a:ext uri="{C183D7F6-B498-43B3-948B-1728B52AA6E4}">
                <adec:decorative xmlns:adec="http://schemas.microsoft.com/office/drawing/2017/decorative" val="1"/>
              </a:ext>
            </a:extLst>
          </p:cNvPr>
          <p:cNvSpPr/>
          <p:nvPr/>
        </p:nvSpPr>
        <p:spPr>
          <a:xfrm>
            <a:off x="548640" y="1965960"/>
            <a:ext cx="2606040" cy="2606040"/>
          </a:xfrm>
          <a:prstGeom prst="rect">
            <a:avLst/>
          </a:prstGeom>
          <a:solidFill>
            <a:srgbClr val="C0702A"/>
          </a:solidFill>
          <a:ln/>
          <a:effectLst>
            <a:outerShdw blurRad="88900" dist="38100" dir="5400000" algn="bl" rotWithShape="0">
              <a:srgbClr val="6E5A3A">
                <a:alpha val="18000"/>
              </a:srgbClr>
            </a:outerShdw>
          </a:effectLst>
        </p:spPr>
        <p:txBody>
          <a:bodyPr/>
          <a:lstStyle/>
          <a:p>
            <a:endParaRPr lang="en-US"/>
          </a:p>
        </p:txBody>
      </p:sp>
      <p:sp>
        <p:nvSpPr>
          <p:cNvPr id="6" name="icon chip">
            <a:extLst>
              <a:ext uri="{C183D7F6-B498-43B3-948B-1728B52AA6E4}">
                <adec:decorative xmlns:adec="http://schemas.microsoft.com/office/drawing/2017/decorative" val="1"/>
              </a:ext>
            </a:extLst>
          </p:cNvPr>
          <p:cNvSpPr/>
          <p:nvPr/>
        </p:nvSpPr>
        <p:spPr>
          <a:xfrm>
            <a:off x="1440180" y="2258568"/>
            <a:ext cx="822960" cy="822960"/>
          </a:xfrm>
          <a:prstGeom prst="ellipse">
            <a:avLst/>
          </a:prstGeom>
          <a:solidFill>
            <a:srgbClr val="FBF6EC"/>
          </a:solidFill>
          <a:ln/>
        </p:spPr>
        <p:txBody>
          <a:bodyPr/>
          <a:lstStyle/>
          <a:p>
            <a:endParaRPr lang="en-US"/>
          </a:p>
        </p:txBody>
      </p:sp>
      <p:pic>
        <p:nvPicPr>
          <p:cNvPr id="7" name="Image 0"/>
          <p:cNvPicPr>
            <a:picLocks noChangeAspect="1"/>
          </p:cNvPicPr>
          <p:nvPr/>
        </p:nvPicPr>
        <p:blipFill>
          <a:blip r:embed="rId3"/>
          <a:stretch>
            <a:fillRect/>
          </a:stretch>
        </p:blipFill>
        <p:spPr>
          <a:xfrm>
            <a:off x="1604772" y="2423160"/>
            <a:ext cx="493776" cy="493776"/>
          </a:xfrm>
          <a:prstGeom prst="rect">
            <a:avLst/>
          </a:prstGeom>
        </p:spPr>
      </p:pic>
      <p:sp>
        <p:nvSpPr>
          <p:cNvPr id="8" name="Text 5"/>
          <p:cNvSpPr/>
          <p:nvPr/>
        </p:nvSpPr>
        <p:spPr>
          <a:xfrm>
            <a:off x="548640" y="3172968"/>
            <a:ext cx="2606040" cy="548640"/>
          </a:xfrm>
          <a:prstGeom prst="rect">
            <a:avLst/>
          </a:prstGeom>
          <a:noFill/>
          <a:ln/>
        </p:spPr>
        <p:txBody>
          <a:bodyPr wrap="square" lIns="0" tIns="0" rIns="0" bIns="0" rtlCol="0" anchor="ctr"/>
          <a:lstStyle/>
          <a:p>
            <a:pPr marL="0" indent="0" algn="ctr">
              <a:buNone/>
            </a:pPr>
            <a:r>
              <a:rPr lang="en-US" sz="2700" b="1">
                <a:solidFill>
                  <a:srgbClr val="FFFFFF"/>
                </a:solidFill>
                <a:latin typeface="Georgia" pitchFamily="34" charset="0"/>
                <a:ea typeface="Georgia" pitchFamily="34" charset="-122"/>
                <a:cs typeface="Georgia" pitchFamily="34" charset="-120"/>
              </a:rPr>
              <a:t>Capturing it</a:t>
            </a:r>
            <a:endParaRPr lang="en-US" sz="2700"/>
          </a:p>
        </p:txBody>
      </p:sp>
      <p:sp>
        <p:nvSpPr>
          <p:cNvPr id="9" name="Text 6"/>
          <p:cNvSpPr/>
          <p:nvPr/>
        </p:nvSpPr>
        <p:spPr>
          <a:xfrm>
            <a:off x="804672" y="3721608"/>
            <a:ext cx="2093976" cy="749808"/>
          </a:xfrm>
          <a:prstGeom prst="rect">
            <a:avLst/>
          </a:prstGeom>
          <a:noFill/>
          <a:ln/>
        </p:spPr>
        <p:txBody>
          <a:bodyPr wrap="square" lIns="0" tIns="0" rIns="0" bIns="0" rtlCol="0" anchor="t"/>
          <a:lstStyle/>
          <a:p>
            <a:pPr marL="0" indent="0" algn="ctr">
              <a:buNone/>
            </a:pPr>
            <a:r>
              <a:rPr lang="en-US" sz="1200">
                <a:solidFill>
                  <a:srgbClr val="FBEFDD"/>
                </a:solidFill>
                <a:latin typeface="Calibri" pitchFamily="34" charset="0"/>
                <a:ea typeface="Calibri" pitchFamily="34" charset="-122"/>
                <a:cs typeface="Calibri" pitchFamily="34" charset="-120"/>
              </a:rPr>
              <a:t>It never lands where both teams can see it.</a:t>
            </a:r>
            <a:endParaRPr lang="en-US" sz="1200"/>
          </a:p>
        </p:txBody>
      </p:sp>
      <p:sp>
        <p:nvSpPr>
          <p:cNvPr id="10" name="card">
            <a:extLst>
              <a:ext uri="{C183D7F6-B498-43B3-948B-1728B52AA6E4}">
                <adec:decorative xmlns:adec="http://schemas.microsoft.com/office/drawing/2017/decorative" val="1"/>
              </a:ext>
            </a:extLst>
          </p:cNvPr>
          <p:cNvSpPr/>
          <p:nvPr/>
        </p:nvSpPr>
        <p:spPr>
          <a:xfrm>
            <a:off x="3410712" y="1965960"/>
            <a:ext cx="2606040" cy="260604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1" name="icon chip">
            <a:extLst>
              <a:ext uri="{C183D7F6-B498-43B3-948B-1728B52AA6E4}">
                <adec:decorative xmlns:adec="http://schemas.microsoft.com/office/drawing/2017/decorative" val="1"/>
              </a:ext>
            </a:extLst>
          </p:cNvPr>
          <p:cNvSpPr/>
          <p:nvPr/>
        </p:nvSpPr>
        <p:spPr>
          <a:xfrm>
            <a:off x="4302252" y="2258568"/>
            <a:ext cx="822960" cy="822960"/>
          </a:xfrm>
          <a:prstGeom prst="ellipse">
            <a:avLst/>
          </a:prstGeom>
          <a:solidFill>
            <a:srgbClr val="F3EADB"/>
          </a:solidFill>
          <a:ln/>
        </p:spPr>
        <p:txBody>
          <a:bodyPr/>
          <a:lstStyle/>
          <a:p>
            <a:endParaRPr lang="en-US"/>
          </a:p>
        </p:txBody>
      </p:sp>
      <p:pic>
        <p:nvPicPr>
          <p:cNvPr id="12" name="Image 1"/>
          <p:cNvPicPr>
            <a:picLocks noChangeAspect="1"/>
          </p:cNvPicPr>
          <p:nvPr/>
        </p:nvPicPr>
        <p:blipFill>
          <a:blip r:embed="rId4"/>
          <a:stretch>
            <a:fillRect/>
          </a:stretch>
        </p:blipFill>
        <p:spPr>
          <a:xfrm>
            <a:off x="4466844" y="2423160"/>
            <a:ext cx="493776" cy="493776"/>
          </a:xfrm>
          <a:prstGeom prst="rect">
            <a:avLst/>
          </a:prstGeom>
        </p:spPr>
      </p:pic>
      <p:sp>
        <p:nvSpPr>
          <p:cNvPr id="13" name="Text 9"/>
          <p:cNvSpPr/>
          <p:nvPr/>
        </p:nvSpPr>
        <p:spPr>
          <a:xfrm>
            <a:off x="3410712" y="3172968"/>
            <a:ext cx="2606040" cy="548640"/>
          </a:xfrm>
          <a:prstGeom prst="rect">
            <a:avLst/>
          </a:prstGeom>
          <a:noFill/>
          <a:ln/>
        </p:spPr>
        <p:txBody>
          <a:bodyPr wrap="square" lIns="0" tIns="0" rIns="0" bIns="0" rtlCol="0" anchor="ctr"/>
          <a:lstStyle/>
          <a:p>
            <a:pPr marL="0" indent="0" algn="ctr">
              <a:buNone/>
            </a:pPr>
            <a:r>
              <a:rPr lang="en-US" sz="2700" b="1">
                <a:solidFill>
                  <a:srgbClr val="C0702A"/>
                </a:solidFill>
                <a:latin typeface="Georgia" pitchFamily="34" charset="0"/>
                <a:ea typeface="Georgia" pitchFamily="34" charset="-122"/>
                <a:cs typeface="Georgia" pitchFamily="34" charset="-120"/>
              </a:rPr>
              <a:t>Handing it off</a:t>
            </a:r>
            <a:endParaRPr lang="en-US" sz="2700"/>
          </a:p>
        </p:txBody>
      </p:sp>
      <p:sp>
        <p:nvSpPr>
          <p:cNvPr id="14" name="Text 10"/>
          <p:cNvSpPr/>
          <p:nvPr/>
        </p:nvSpPr>
        <p:spPr>
          <a:xfrm>
            <a:off x="3666744" y="3721608"/>
            <a:ext cx="2093976" cy="749808"/>
          </a:xfrm>
          <a:prstGeom prst="rect">
            <a:avLst/>
          </a:prstGeom>
          <a:noFill/>
          <a:ln/>
        </p:spPr>
        <p:txBody>
          <a:bodyPr wrap="square" lIns="0" tIns="0" rIns="0" bIns="0" rtlCol="0" anchor="t"/>
          <a:lstStyle/>
          <a:p>
            <a:pPr marL="0" indent="0" algn="ctr">
              <a:buNone/>
            </a:pPr>
            <a:r>
              <a:rPr lang="en-US" sz="1200">
                <a:solidFill>
                  <a:srgbClr val="37424B"/>
                </a:solidFill>
                <a:latin typeface="Calibri" pitchFamily="34" charset="0"/>
                <a:ea typeface="Calibri" pitchFamily="34" charset="-122"/>
                <a:cs typeface="Calibri" pitchFamily="34" charset="-120"/>
              </a:rPr>
              <a:t>It’s logged, but the other team never hears about it.</a:t>
            </a:r>
            <a:endParaRPr lang="en-US" sz="1200"/>
          </a:p>
        </p:txBody>
      </p:sp>
      <p:sp>
        <p:nvSpPr>
          <p:cNvPr id="15" name="card">
            <a:extLst>
              <a:ext uri="{C183D7F6-B498-43B3-948B-1728B52AA6E4}">
                <adec:decorative xmlns:adec="http://schemas.microsoft.com/office/drawing/2017/decorative" val="1"/>
              </a:ext>
            </a:extLst>
          </p:cNvPr>
          <p:cNvSpPr/>
          <p:nvPr/>
        </p:nvSpPr>
        <p:spPr>
          <a:xfrm>
            <a:off x="6272784" y="1965960"/>
            <a:ext cx="2606040" cy="260604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6" name="icon chip">
            <a:extLst>
              <a:ext uri="{C183D7F6-B498-43B3-948B-1728B52AA6E4}">
                <adec:decorative xmlns:adec="http://schemas.microsoft.com/office/drawing/2017/decorative" val="1"/>
              </a:ext>
            </a:extLst>
          </p:cNvPr>
          <p:cNvSpPr/>
          <p:nvPr/>
        </p:nvSpPr>
        <p:spPr>
          <a:xfrm>
            <a:off x="7164324" y="2258568"/>
            <a:ext cx="822960" cy="822960"/>
          </a:xfrm>
          <a:prstGeom prst="ellipse">
            <a:avLst/>
          </a:prstGeom>
          <a:solidFill>
            <a:srgbClr val="F3EADB"/>
          </a:solidFill>
          <a:ln/>
        </p:spPr>
        <p:txBody>
          <a:bodyPr/>
          <a:lstStyle/>
          <a:p>
            <a:endParaRPr lang="en-US"/>
          </a:p>
        </p:txBody>
      </p:sp>
      <p:pic>
        <p:nvPicPr>
          <p:cNvPr id="17" name="Image 2"/>
          <p:cNvPicPr>
            <a:picLocks noChangeAspect="1"/>
          </p:cNvPicPr>
          <p:nvPr/>
        </p:nvPicPr>
        <p:blipFill>
          <a:blip r:embed="rId5"/>
          <a:stretch>
            <a:fillRect/>
          </a:stretch>
        </p:blipFill>
        <p:spPr>
          <a:xfrm>
            <a:off x="7328916" y="2423160"/>
            <a:ext cx="493776" cy="493776"/>
          </a:xfrm>
          <a:prstGeom prst="rect">
            <a:avLst/>
          </a:prstGeom>
        </p:spPr>
      </p:pic>
      <p:sp>
        <p:nvSpPr>
          <p:cNvPr id="18" name="Text 13"/>
          <p:cNvSpPr/>
          <p:nvPr/>
        </p:nvSpPr>
        <p:spPr>
          <a:xfrm>
            <a:off x="6272784" y="3172968"/>
            <a:ext cx="2606040" cy="548640"/>
          </a:xfrm>
          <a:prstGeom prst="rect">
            <a:avLst/>
          </a:prstGeom>
          <a:noFill/>
          <a:ln/>
        </p:spPr>
        <p:txBody>
          <a:bodyPr wrap="square" lIns="0" tIns="0" rIns="0" bIns="0" rtlCol="0" anchor="ctr"/>
          <a:lstStyle/>
          <a:p>
            <a:pPr marL="0" indent="0" algn="ctr">
              <a:buNone/>
            </a:pPr>
            <a:r>
              <a:rPr lang="en-US" sz="2700" b="1">
                <a:solidFill>
                  <a:srgbClr val="C0702A"/>
                </a:solidFill>
                <a:latin typeface="Georgia" pitchFamily="34" charset="0"/>
                <a:ea typeface="Georgia" pitchFamily="34" charset="-122"/>
                <a:cs typeface="Georgia" pitchFamily="34" charset="-120"/>
              </a:rPr>
              <a:t>Closing it out</a:t>
            </a:r>
            <a:endParaRPr lang="en-US" sz="2700"/>
          </a:p>
        </p:txBody>
      </p:sp>
      <p:sp>
        <p:nvSpPr>
          <p:cNvPr id="19" name="Text 14"/>
          <p:cNvSpPr/>
          <p:nvPr/>
        </p:nvSpPr>
        <p:spPr>
          <a:xfrm>
            <a:off x="6528816" y="3721608"/>
            <a:ext cx="2093976" cy="749808"/>
          </a:xfrm>
          <a:prstGeom prst="rect">
            <a:avLst/>
          </a:prstGeom>
          <a:noFill/>
          <a:ln/>
        </p:spPr>
        <p:txBody>
          <a:bodyPr wrap="square" lIns="0" tIns="0" rIns="0" bIns="0" rtlCol="0" anchor="t"/>
          <a:lstStyle/>
          <a:p>
            <a:pPr marL="0" indent="0" algn="ctr">
              <a:buNone/>
            </a:pPr>
            <a:r>
              <a:rPr lang="en-US" sz="1200">
                <a:solidFill>
                  <a:srgbClr val="37424B"/>
                </a:solidFill>
                <a:latin typeface="Calibri" pitchFamily="34" charset="0"/>
                <a:ea typeface="Calibri" pitchFamily="34" charset="-122"/>
                <a:cs typeface="Calibri" pitchFamily="34" charset="-120"/>
              </a:rPr>
              <a:t>Everyone knows, but nobody verifies the fix.</a:t>
            </a:r>
            <a:endParaRPr lang="en-US"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yoff">
    <p:spTree>
      <p:nvGrpSpPr>
        <p:cNvPr id="1" name=""/>
        <p:cNvGrpSpPr/>
        <p:nvPr/>
      </p:nvGrpSpPr>
      <p:grpSpPr>
        <a:xfrm>
          <a:off x="0" y="0"/>
          <a:ext cx="0" cy="0"/>
          <a:chOff x="0" y="0"/>
          <a:chExt cx="0" cy="0"/>
        </a:xfrm>
      </p:grpSpPr>
      <p:sp>
        <p:nvSpPr>
          <p:cNvPr id="2" name="Text 0"/>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A DAY ON THE PAD</a:t>
            </a:r>
            <a:endParaRPr lang="en-US" sz="1200" dirty="0"/>
          </a:p>
        </p:txBody>
      </p:sp>
      <p:sp>
        <p:nvSpPr>
          <p:cNvPr id="3" name="Text 0"/>
          <p:cNvSpPr>
            <a:spLocks noGrp="1"/>
          </p:cNvSpPr>
          <p:nvPr>
            <p:ph type="title" idx="100" hasCustomPrompt="1"/>
          </p:nvPr>
        </p:nvSpPr>
        <p:spPr>
          <a:xfrm>
            <a:off x="548640" y="658368"/>
            <a:ext cx="8229600" cy="822960"/>
          </a:xfrm>
          <a:prstGeom prst="rect">
            <a:avLst/>
          </a:prstGeom>
          <a:noFill/>
          <a:ln/>
        </p:spPr>
        <p:txBody>
          <a:bodyPr wrap="square" lIns="0" tIns="0" rIns="0" bIns="0" rtlCol="0" anchor="ctr"/>
          <a:lstStyle/>
          <a:p>
            <a:pPr marL="0" indent="0" algn="l">
              <a:buNone/>
            </a:pPr>
            <a:r>
              <a:rPr lang="en-US" sz="2300" b="1">
                <a:solidFill>
                  <a:srgbClr val="37424B"/>
                </a:solidFill>
                <a:latin typeface="Georgia" pitchFamily="34" charset="0"/>
                <a:ea typeface="Georgia" pitchFamily="34" charset="-122"/>
                <a:cs typeface="Georgia" pitchFamily="34" charset="-120"/>
              </a:rPr>
              <a:t>One truck. Two ledgers.</a:t>
            </a:r>
            <a:endParaRPr lang="en-US" sz="2300"/>
          </a:p>
        </p:txBody>
      </p:sp>
      <p:sp>
        <p:nvSpPr>
          <p:cNvPr id="4" name="Text 2"/>
          <p:cNvSpPr/>
          <p:nvPr/>
        </p:nvSpPr>
        <p:spPr>
          <a:xfrm>
            <a:off x="548640" y="1371600"/>
            <a:ext cx="8046720" cy="457200"/>
          </a:xfrm>
          <a:prstGeom prst="rect">
            <a:avLst/>
          </a:prstGeom>
          <a:noFill/>
          <a:ln/>
        </p:spPr>
        <p:txBody>
          <a:bodyPr wrap="square" lIns="0" tIns="0" rIns="0" bIns="0" rtlCol="0" anchor="ctr"/>
          <a:lstStyle/>
          <a:p>
            <a:pPr marL="0" indent="0">
              <a:buNone/>
            </a:pPr>
            <a:r>
              <a:rPr lang="en-US" sz="1500">
                <a:solidFill>
                  <a:srgbClr val="6E7880"/>
                </a:solidFill>
                <a:latin typeface="Calibri" pitchFamily="34" charset="0"/>
                <a:ea typeface="Calibri" pitchFamily="34" charset="-122"/>
                <a:cs typeface="Calibri" pitchFamily="34" charset="-120"/>
              </a:rPr>
              <a:t>A contractor’s vac truck rolls onto the pad with a weeping hydraulic fitting. Watch how differently the two teams write it down.</a:t>
            </a:r>
            <a:endParaRPr lang="en-US" sz="1500"/>
          </a:p>
        </p:txBody>
      </p:sp>
      <p:sp>
        <p:nvSpPr>
          <p:cNvPr id="5" name="card">
            <a:extLst>
              <a:ext uri="{C183D7F6-B498-43B3-948B-1728B52AA6E4}">
                <adec:decorative xmlns:adec="http://schemas.microsoft.com/office/drawing/2017/decorative" val="1"/>
              </a:ext>
            </a:extLst>
          </p:cNvPr>
          <p:cNvSpPr/>
          <p:nvPr/>
        </p:nvSpPr>
        <p:spPr>
          <a:xfrm>
            <a:off x="548640" y="1965960"/>
            <a:ext cx="2606040" cy="2606040"/>
          </a:xfrm>
          <a:prstGeom prst="rect">
            <a:avLst/>
          </a:prstGeom>
          <a:solidFill>
            <a:srgbClr val="C0702A"/>
          </a:solidFill>
          <a:ln/>
          <a:effectLst>
            <a:outerShdw blurRad="88900" dist="38100" dir="5400000" algn="bl" rotWithShape="0">
              <a:srgbClr val="6E5A3A">
                <a:alpha val="18000"/>
              </a:srgbClr>
            </a:outerShdw>
          </a:effectLst>
        </p:spPr>
        <p:txBody>
          <a:bodyPr/>
          <a:lstStyle/>
          <a:p>
            <a:endParaRPr lang="en-US"/>
          </a:p>
        </p:txBody>
      </p:sp>
      <p:sp>
        <p:nvSpPr>
          <p:cNvPr id="6" name="icon chip">
            <a:extLst>
              <a:ext uri="{C183D7F6-B498-43B3-948B-1728B52AA6E4}">
                <adec:decorative xmlns:adec="http://schemas.microsoft.com/office/drawing/2017/decorative" val="1"/>
              </a:ext>
            </a:extLst>
          </p:cNvPr>
          <p:cNvSpPr/>
          <p:nvPr/>
        </p:nvSpPr>
        <p:spPr>
          <a:xfrm>
            <a:off x="1440180" y="2258568"/>
            <a:ext cx="822960" cy="822960"/>
          </a:xfrm>
          <a:prstGeom prst="ellipse">
            <a:avLst/>
          </a:prstGeom>
          <a:solidFill>
            <a:srgbClr val="FBF6EC"/>
          </a:solidFill>
          <a:ln/>
        </p:spPr>
        <p:txBody>
          <a:bodyPr/>
          <a:lstStyle/>
          <a:p>
            <a:endParaRPr lang="en-US"/>
          </a:p>
        </p:txBody>
      </p:sp>
      <p:pic>
        <p:nvPicPr>
          <p:cNvPr id="7" name="Image 0"/>
          <p:cNvPicPr>
            <a:picLocks noChangeAspect="1"/>
          </p:cNvPicPr>
          <p:nvPr/>
        </p:nvPicPr>
        <p:blipFill>
          <a:blip r:embed="rId3"/>
          <a:stretch>
            <a:fillRect/>
          </a:stretch>
        </p:blipFill>
        <p:spPr>
          <a:xfrm>
            <a:off x="1604772" y="2423160"/>
            <a:ext cx="493776" cy="493776"/>
          </a:xfrm>
          <a:prstGeom prst="rect">
            <a:avLst/>
          </a:prstGeom>
        </p:spPr>
      </p:pic>
      <p:sp>
        <p:nvSpPr>
          <p:cNvPr id="8" name="Text 5"/>
          <p:cNvSpPr/>
          <p:nvPr/>
        </p:nvSpPr>
        <p:spPr>
          <a:xfrm>
            <a:off x="548640" y="3172968"/>
            <a:ext cx="2606040" cy="548640"/>
          </a:xfrm>
          <a:prstGeom prst="rect">
            <a:avLst/>
          </a:prstGeom>
          <a:noFill/>
          <a:ln/>
        </p:spPr>
        <p:txBody>
          <a:bodyPr wrap="square" lIns="0" tIns="0" rIns="0" bIns="0" rtlCol="0" anchor="ctr"/>
          <a:lstStyle/>
          <a:p>
            <a:pPr marL="0" indent="0" algn="ctr">
              <a:buNone/>
            </a:pPr>
            <a:r>
              <a:rPr lang="en-US" sz="2700" b="1">
                <a:solidFill>
                  <a:srgbClr val="FFFFFF"/>
                </a:solidFill>
                <a:latin typeface="Georgia" pitchFamily="34" charset="0"/>
                <a:ea typeface="Georgia" pitchFamily="34" charset="-122"/>
                <a:cs typeface="Georgia" pitchFamily="34" charset="-120"/>
              </a:rPr>
              <a:t>The event</a:t>
            </a:r>
            <a:endParaRPr lang="en-US" sz="2700"/>
          </a:p>
        </p:txBody>
      </p:sp>
      <p:sp>
        <p:nvSpPr>
          <p:cNvPr id="9" name="Text 6">
            <a:extLst>
              <a:ext uri="{C183D7F6-B498-43B3-948B-1728B52AA6E4}">
                <adec:decorative xmlns:adec="http://schemas.microsoft.com/office/drawing/2017/decorative" val="1"/>
              </a:ext>
            </a:extLst>
          </p:cNvPr>
          <p:cNvSpPr/>
          <p:nvPr/>
        </p:nvSpPr>
        <p:spPr>
          <a:xfrm>
            <a:off x="804672" y="3721608"/>
            <a:ext cx="2093976" cy="749808"/>
          </a:xfrm>
          <a:prstGeom prst="rect">
            <a:avLst/>
          </a:prstGeom>
          <a:noFill/>
          <a:ln/>
        </p:spPr>
        <p:txBody>
          <a:bodyPr wrap="square" lIns="0" tIns="0" rIns="0" bIns="0" rtlCol="0" anchor="t"/>
          <a:lstStyle/>
          <a:p>
            <a:pPr marL="0" indent="0" algn="ctr">
              <a:buNone/>
            </a:pPr>
            <a:r>
              <a:rPr lang="en-US" sz="1200">
                <a:solidFill>
                  <a:srgbClr val="FBEFDD"/>
                </a:solidFill>
                <a:latin typeface="Calibri" pitchFamily="34" charset="0"/>
                <a:ea typeface="Calibri" pitchFamily="34" charset="-122"/>
                <a:cs typeface="Calibri" pitchFamily="34" charset="-120"/>
              </a:rPr>
              <a:t>A leased vac truck rolls up with a slow hydraulic leak.</a:t>
            </a:r>
            <a:endParaRPr lang="en-US" sz="1200"/>
          </a:p>
        </p:txBody>
      </p:sp>
      <p:sp>
        <p:nvSpPr>
          <p:cNvPr id="10" name="card">
            <a:extLst>
              <a:ext uri="{C183D7F6-B498-43B3-948B-1728B52AA6E4}">
                <adec:decorative xmlns:adec="http://schemas.microsoft.com/office/drawing/2017/decorative" val="1"/>
              </a:ext>
            </a:extLst>
          </p:cNvPr>
          <p:cNvSpPr/>
          <p:nvPr/>
        </p:nvSpPr>
        <p:spPr>
          <a:xfrm>
            <a:off x="3410712" y="1965960"/>
            <a:ext cx="2606040" cy="260604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1" name="icon chip">
            <a:extLst>
              <a:ext uri="{C183D7F6-B498-43B3-948B-1728B52AA6E4}">
                <adec:decorative xmlns:adec="http://schemas.microsoft.com/office/drawing/2017/decorative" val="1"/>
              </a:ext>
            </a:extLst>
          </p:cNvPr>
          <p:cNvSpPr/>
          <p:nvPr/>
        </p:nvSpPr>
        <p:spPr>
          <a:xfrm>
            <a:off x="4302252" y="2258568"/>
            <a:ext cx="822960" cy="822960"/>
          </a:xfrm>
          <a:prstGeom prst="ellipse">
            <a:avLst/>
          </a:prstGeom>
          <a:solidFill>
            <a:srgbClr val="F3EADB"/>
          </a:solidFill>
          <a:ln/>
        </p:spPr>
        <p:txBody>
          <a:bodyPr/>
          <a:lstStyle/>
          <a:p>
            <a:endParaRPr lang="en-US"/>
          </a:p>
        </p:txBody>
      </p:sp>
      <p:pic>
        <p:nvPicPr>
          <p:cNvPr id="12" name="Image 1"/>
          <p:cNvPicPr>
            <a:picLocks noChangeAspect="1"/>
          </p:cNvPicPr>
          <p:nvPr/>
        </p:nvPicPr>
        <p:blipFill>
          <a:blip r:embed="rId4"/>
          <a:stretch>
            <a:fillRect/>
          </a:stretch>
        </p:blipFill>
        <p:spPr>
          <a:xfrm>
            <a:off x="4466844" y="2423160"/>
            <a:ext cx="493776" cy="493776"/>
          </a:xfrm>
          <a:prstGeom prst="rect">
            <a:avLst/>
          </a:prstGeom>
        </p:spPr>
      </p:pic>
      <p:sp>
        <p:nvSpPr>
          <p:cNvPr id="13" name="Text 9"/>
          <p:cNvSpPr/>
          <p:nvPr/>
        </p:nvSpPr>
        <p:spPr>
          <a:xfrm>
            <a:off x="3410712" y="3172968"/>
            <a:ext cx="2606040" cy="548640"/>
          </a:xfrm>
          <a:prstGeom prst="rect">
            <a:avLst/>
          </a:prstGeom>
          <a:noFill/>
          <a:ln/>
        </p:spPr>
        <p:txBody>
          <a:bodyPr wrap="square" lIns="0" tIns="0" rIns="0" bIns="0" rtlCol="0" anchor="ctr"/>
          <a:lstStyle/>
          <a:p>
            <a:pPr marL="0" indent="0" algn="ctr">
              <a:buNone/>
            </a:pPr>
            <a:r>
              <a:rPr lang="en-US" sz="2700" b="1">
                <a:solidFill>
                  <a:srgbClr val="C0702A"/>
                </a:solidFill>
                <a:latin typeface="Georgia" pitchFamily="34" charset="0"/>
                <a:ea typeface="Georgia" pitchFamily="34" charset="-122"/>
                <a:cs typeface="Georgia" pitchFamily="34" charset="-120"/>
              </a:rPr>
              <a:t>Safety sees</a:t>
            </a:r>
            <a:endParaRPr lang="en-US" sz="2700"/>
          </a:p>
        </p:txBody>
      </p:sp>
      <p:sp>
        <p:nvSpPr>
          <p:cNvPr id="14" name="Text 10"/>
          <p:cNvSpPr/>
          <p:nvPr/>
        </p:nvSpPr>
        <p:spPr>
          <a:xfrm>
            <a:off x="3666744" y="3721608"/>
            <a:ext cx="2093976" cy="749808"/>
          </a:xfrm>
          <a:prstGeom prst="rect">
            <a:avLst/>
          </a:prstGeom>
          <a:noFill/>
          <a:ln/>
        </p:spPr>
        <p:txBody>
          <a:bodyPr wrap="square" lIns="0" tIns="0" rIns="0" bIns="0" rtlCol="0" anchor="t"/>
          <a:lstStyle/>
          <a:p>
            <a:pPr marL="0" indent="0" algn="ctr">
              <a:buNone/>
            </a:pPr>
            <a:r>
              <a:rPr lang="en-US" sz="1200" dirty="0">
                <a:solidFill>
                  <a:srgbClr val="37424B"/>
                </a:solidFill>
                <a:latin typeface="Calibri" pitchFamily="34" charset="0"/>
                <a:ea typeface="Calibri" pitchFamily="34" charset="-122"/>
                <a:cs typeface="Calibri" pitchFamily="34" charset="-120"/>
              </a:rPr>
              <a:t>A spill risk and a housekeeping hazard - log it, flag it, wait.</a:t>
            </a:r>
            <a:endParaRPr lang="en-US" sz="1200" dirty="0"/>
          </a:p>
        </p:txBody>
      </p:sp>
      <p:sp>
        <p:nvSpPr>
          <p:cNvPr id="15" name="card">
            <a:extLst>
              <a:ext uri="{C183D7F6-B498-43B3-948B-1728B52AA6E4}">
                <adec:decorative xmlns:adec="http://schemas.microsoft.com/office/drawing/2017/decorative" val="1"/>
              </a:ext>
            </a:extLst>
          </p:cNvPr>
          <p:cNvSpPr/>
          <p:nvPr/>
        </p:nvSpPr>
        <p:spPr>
          <a:xfrm>
            <a:off x="6272784" y="1965960"/>
            <a:ext cx="2606040" cy="260604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6" name="icon chip">
            <a:extLst>
              <a:ext uri="{C183D7F6-B498-43B3-948B-1728B52AA6E4}">
                <adec:decorative xmlns:adec="http://schemas.microsoft.com/office/drawing/2017/decorative" val="1"/>
              </a:ext>
            </a:extLst>
          </p:cNvPr>
          <p:cNvSpPr/>
          <p:nvPr/>
        </p:nvSpPr>
        <p:spPr>
          <a:xfrm>
            <a:off x="7164324" y="2258568"/>
            <a:ext cx="822960" cy="822960"/>
          </a:xfrm>
          <a:prstGeom prst="ellipse">
            <a:avLst/>
          </a:prstGeom>
          <a:solidFill>
            <a:srgbClr val="F3EADB"/>
          </a:solidFill>
          <a:ln/>
        </p:spPr>
        <p:txBody>
          <a:bodyPr/>
          <a:lstStyle/>
          <a:p>
            <a:endParaRPr lang="en-US"/>
          </a:p>
        </p:txBody>
      </p:sp>
      <p:pic>
        <p:nvPicPr>
          <p:cNvPr id="17" name="Image 2"/>
          <p:cNvPicPr>
            <a:picLocks noChangeAspect="1"/>
          </p:cNvPicPr>
          <p:nvPr/>
        </p:nvPicPr>
        <p:blipFill>
          <a:blip r:embed="rId5"/>
          <a:stretch>
            <a:fillRect/>
          </a:stretch>
        </p:blipFill>
        <p:spPr>
          <a:xfrm>
            <a:off x="7328916" y="2423160"/>
            <a:ext cx="493776" cy="493776"/>
          </a:xfrm>
          <a:prstGeom prst="rect">
            <a:avLst/>
          </a:prstGeom>
        </p:spPr>
      </p:pic>
      <p:sp>
        <p:nvSpPr>
          <p:cNvPr id="18" name="Text 13"/>
          <p:cNvSpPr/>
          <p:nvPr/>
        </p:nvSpPr>
        <p:spPr>
          <a:xfrm>
            <a:off x="6272784" y="3172968"/>
            <a:ext cx="2606040" cy="548640"/>
          </a:xfrm>
          <a:prstGeom prst="rect">
            <a:avLst/>
          </a:prstGeom>
          <a:noFill/>
          <a:ln/>
        </p:spPr>
        <p:txBody>
          <a:bodyPr wrap="square" lIns="0" tIns="0" rIns="0" bIns="0" rtlCol="0" anchor="ctr"/>
          <a:lstStyle/>
          <a:p>
            <a:pPr marL="0" indent="0" algn="ctr">
              <a:buNone/>
            </a:pPr>
            <a:r>
              <a:rPr lang="en-US" sz="2700" b="1">
                <a:solidFill>
                  <a:srgbClr val="C0702A"/>
                </a:solidFill>
                <a:latin typeface="Georgia" pitchFamily="34" charset="0"/>
                <a:ea typeface="Georgia" pitchFamily="34" charset="-122"/>
                <a:cs typeface="Georgia" pitchFamily="34" charset="-120"/>
              </a:rPr>
              <a:t>Ops sees</a:t>
            </a:r>
            <a:endParaRPr lang="en-US" sz="2700"/>
          </a:p>
        </p:txBody>
      </p:sp>
      <p:sp>
        <p:nvSpPr>
          <p:cNvPr id="19" name="Text 14"/>
          <p:cNvSpPr/>
          <p:nvPr/>
        </p:nvSpPr>
        <p:spPr>
          <a:xfrm>
            <a:off x="6528816" y="3721608"/>
            <a:ext cx="2093976" cy="749808"/>
          </a:xfrm>
          <a:prstGeom prst="rect">
            <a:avLst/>
          </a:prstGeom>
          <a:noFill/>
          <a:ln/>
        </p:spPr>
        <p:txBody>
          <a:bodyPr wrap="square" lIns="0" tIns="0" rIns="0" bIns="0" rtlCol="0" anchor="t"/>
          <a:lstStyle/>
          <a:p>
            <a:pPr marL="0" indent="0" algn="ctr">
              <a:buNone/>
            </a:pPr>
            <a:r>
              <a:rPr lang="en-US" sz="1200" dirty="0">
                <a:solidFill>
                  <a:srgbClr val="37424B"/>
                </a:solidFill>
                <a:latin typeface="Calibri" pitchFamily="34" charset="0"/>
                <a:ea typeface="Calibri" pitchFamily="34" charset="-122"/>
                <a:cs typeface="Calibri" pitchFamily="34" charset="-120"/>
              </a:rPr>
              <a:t>A truck that can’t finish the job - hours slipping off the schedule.</a:t>
            </a:r>
            <a:endParaRPr lang="en-US" sz="1200" dirty="0"/>
          </a:p>
        </p:txBody>
      </p:sp>
      <p:sp>
        <p:nvSpPr>
          <p:cNvPr id="20" name="Text 15"/>
          <p:cNvSpPr/>
          <p:nvPr/>
        </p:nvSpPr>
        <p:spPr>
          <a:xfrm>
            <a:off x="548640" y="4828032"/>
            <a:ext cx="8046720" cy="219456"/>
          </a:xfrm>
          <a:prstGeom prst="rect">
            <a:avLst/>
          </a:prstGeom>
          <a:noFill/>
          <a:ln/>
        </p:spPr>
        <p:txBody>
          <a:bodyPr wrap="square" lIns="0" tIns="0" rIns="0" bIns="0" rtlCol="0" anchor="ctr"/>
          <a:lstStyle/>
          <a:p>
            <a:pPr marL="0" indent="0">
              <a:buNone/>
            </a:pPr>
            <a:r>
              <a:rPr lang="en-US" sz="900">
                <a:solidFill>
                  <a:srgbClr val="6E7880"/>
                </a:solidFill>
                <a:latin typeface="Calibri" pitchFamily="34" charset="0"/>
                <a:ea typeface="Calibri" pitchFamily="34" charset="-122"/>
                <a:cs typeface="Calibri" pitchFamily="34" charset="-120"/>
              </a:rPr>
              <a:t>Same truck, same fitting — one shared record turns two half-pictures into one call to act.</a:t>
            </a:r>
            <a:endParaRPr lang="en-US" sz="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midland">
    <p:spTree>
      <p:nvGrpSpPr>
        <p:cNvPr id="1" name=""/>
        <p:cNvGrpSpPr/>
        <p:nvPr/>
      </p:nvGrpSpPr>
      <p:grpSpPr>
        <a:xfrm>
          <a:off x="0" y="0"/>
          <a:ext cx="0" cy="0"/>
          <a:chOff x="0" y="0"/>
          <a:chExt cx="0" cy="0"/>
        </a:xfrm>
      </p:grpSpPr>
      <p:sp>
        <p:nvSpPr>
          <p:cNvPr id="2" name="Text 0">
            <a:extLst>
              <a:ext uri="{C183D7F6-B498-43B3-948B-1728B52AA6E4}">
                <adec:decorative xmlns:adec="http://schemas.microsoft.com/office/drawing/2017/decorative" val="1"/>
              </a:ext>
            </a:extLst>
          </p:cNvPr>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PROOF IT PAYS</a:t>
            </a:r>
            <a:endParaRPr lang="en-US" sz="1200"/>
          </a:p>
        </p:txBody>
      </p:sp>
      <p:sp>
        <p:nvSpPr>
          <p:cNvPr id="3" name="Text 0"/>
          <p:cNvSpPr>
            <a:spLocks noGrp="1"/>
          </p:cNvSpPr>
          <p:nvPr>
            <p:ph type="title" idx="100" hasCustomPrompt="1"/>
          </p:nvPr>
        </p:nvSpPr>
        <p:spPr>
          <a:xfrm>
            <a:off x="548640" y="658368"/>
            <a:ext cx="7955280" cy="822960"/>
          </a:xfrm>
          <a:prstGeom prst="rect">
            <a:avLst/>
          </a:prstGeom>
          <a:noFill/>
          <a:ln/>
        </p:spPr>
        <p:txBody>
          <a:bodyPr wrap="square" lIns="0" tIns="0" rIns="0" bIns="0" rtlCol="0" anchor="ctr"/>
          <a:lstStyle/>
          <a:p>
            <a:pPr marL="0" indent="0" algn="l">
              <a:buNone/>
            </a:pPr>
            <a:r>
              <a:rPr lang="en-US" sz="2900" b="1">
                <a:solidFill>
                  <a:srgbClr val="37424B"/>
                </a:solidFill>
                <a:latin typeface="Georgia" pitchFamily="34" charset="0"/>
                <a:ea typeface="Georgia" pitchFamily="34" charset="-122"/>
                <a:cs typeface="Georgia" pitchFamily="34" charset="-120"/>
              </a:rPr>
              <a:t>When safety leads, performance follows</a:t>
            </a:r>
            <a:endParaRPr lang="en-US" sz="2900"/>
          </a:p>
        </p:txBody>
      </p:sp>
      <p:sp>
        <p:nvSpPr>
          <p:cNvPr id="4" name="stat card">
            <a:extLst>
              <a:ext uri="{C183D7F6-B498-43B3-948B-1728B52AA6E4}">
                <adec:decorative xmlns:adec="http://schemas.microsoft.com/office/drawing/2017/decorative" val="1"/>
              </a:ext>
            </a:extLst>
          </p:cNvPr>
          <p:cNvSpPr/>
          <p:nvPr/>
        </p:nvSpPr>
        <p:spPr>
          <a:xfrm>
            <a:off x="548640" y="1600200"/>
            <a:ext cx="1901952" cy="251460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5" name="icon chip">
            <a:extLst>
              <a:ext uri="{C183D7F6-B498-43B3-948B-1728B52AA6E4}">
                <adec:decorative xmlns:adec="http://schemas.microsoft.com/office/drawing/2017/decorative" val="1"/>
              </a:ext>
            </a:extLst>
          </p:cNvPr>
          <p:cNvSpPr/>
          <p:nvPr/>
        </p:nvSpPr>
        <p:spPr>
          <a:xfrm>
            <a:off x="1088136" y="1874520"/>
            <a:ext cx="822960" cy="822960"/>
          </a:xfrm>
          <a:prstGeom prst="ellipse">
            <a:avLst/>
          </a:prstGeom>
          <a:solidFill>
            <a:srgbClr val="F3EADB"/>
          </a:solidFill>
          <a:ln/>
        </p:spPr>
        <p:txBody>
          <a:bodyPr/>
          <a:lstStyle/>
          <a:p>
            <a:endParaRPr lang="en-US"/>
          </a:p>
        </p:txBody>
      </p:sp>
      <p:pic>
        <p:nvPicPr>
          <p:cNvPr id="6" name="Image 0"/>
          <p:cNvPicPr>
            <a:picLocks noChangeAspect="1"/>
          </p:cNvPicPr>
          <p:nvPr/>
        </p:nvPicPr>
        <p:blipFill>
          <a:blip r:embed="rId3"/>
          <a:stretch>
            <a:fillRect/>
          </a:stretch>
        </p:blipFill>
        <p:spPr>
          <a:xfrm>
            <a:off x="1252728" y="2039112"/>
            <a:ext cx="493776" cy="493776"/>
          </a:xfrm>
          <a:prstGeom prst="rect">
            <a:avLst/>
          </a:prstGeom>
        </p:spPr>
      </p:pic>
      <p:sp>
        <p:nvSpPr>
          <p:cNvPr id="7" name="Text 4"/>
          <p:cNvSpPr/>
          <p:nvPr/>
        </p:nvSpPr>
        <p:spPr>
          <a:xfrm>
            <a:off x="548640" y="2770632"/>
            <a:ext cx="1901952" cy="548640"/>
          </a:xfrm>
          <a:prstGeom prst="rect">
            <a:avLst/>
          </a:prstGeom>
          <a:noFill/>
          <a:ln/>
        </p:spPr>
        <p:txBody>
          <a:bodyPr wrap="square" lIns="0" tIns="0" rIns="0" bIns="0" rtlCol="0" anchor="ctr"/>
          <a:lstStyle/>
          <a:p>
            <a:pPr marL="0" indent="0" algn="ctr">
              <a:buNone/>
            </a:pPr>
            <a:r>
              <a:rPr lang="en-US" sz="3400" b="1">
                <a:solidFill>
                  <a:srgbClr val="C0702A"/>
                </a:solidFill>
                <a:latin typeface="Georgia" pitchFamily="34" charset="0"/>
                <a:ea typeface="Georgia" pitchFamily="34" charset="-122"/>
                <a:cs typeface="Georgia" pitchFamily="34" charset="-120"/>
              </a:rPr>
              <a:t>80%</a:t>
            </a:r>
            <a:endParaRPr lang="en-US" sz="3400"/>
          </a:p>
        </p:txBody>
      </p:sp>
      <p:sp>
        <p:nvSpPr>
          <p:cNvPr id="8" name="Text 5"/>
          <p:cNvSpPr/>
          <p:nvPr/>
        </p:nvSpPr>
        <p:spPr>
          <a:xfrm>
            <a:off x="713232" y="3337560"/>
            <a:ext cx="1572768" cy="685800"/>
          </a:xfrm>
          <a:prstGeom prst="rect">
            <a:avLst/>
          </a:prstGeom>
          <a:noFill/>
          <a:ln/>
        </p:spPr>
        <p:txBody>
          <a:bodyPr wrap="square" lIns="0" tIns="0" rIns="0" bIns="0" rtlCol="0" anchor="t"/>
          <a:lstStyle/>
          <a:p>
            <a:pPr marL="0" indent="0" algn="ctr">
              <a:buNone/>
            </a:pPr>
            <a:r>
              <a:rPr lang="en-US" sz="1200">
                <a:solidFill>
                  <a:srgbClr val="37424B"/>
                </a:solidFill>
                <a:latin typeface="Calibri" pitchFamily="34" charset="0"/>
                <a:ea typeface="Calibri" pitchFamily="34" charset="-122"/>
                <a:cs typeface="Calibri" pitchFamily="34" charset="-120"/>
              </a:rPr>
              <a:t>drop in Alcoa's lost-workday rate after safety became the top operating priority</a:t>
            </a:r>
            <a:endParaRPr lang="en-US" sz="1200"/>
          </a:p>
        </p:txBody>
      </p:sp>
      <p:sp>
        <p:nvSpPr>
          <p:cNvPr id="9" name="stat card">
            <a:extLst>
              <a:ext uri="{C183D7F6-B498-43B3-948B-1728B52AA6E4}">
                <adec:decorative xmlns:adec="http://schemas.microsoft.com/office/drawing/2017/decorative" val="1"/>
              </a:ext>
            </a:extLst>
          </p:cNvPr>
          <p:cNvSpPr/>
          <p:nvPr/>
        </p:nvSpPr>
        <p:spPr>
          <a:xfrm>
            <a:off x="2624328" y="1600200"/>
            <a:ext cx="1901952" cy="251460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0" name="icon chip">
            <a:extLst>
              <a:ext uri="{C183D7F6-B498-43B3-948B-1728B52AA6E4}">
                <adec:decorative xmlns:adec="http://schemas.microsoft.com/office/drawing/2017/decorative" val="1"/>
              </a:ext>
            </a:extLst>
          </p:cNvPr>
          <p:cNvSpPr/>
          <p:nvPr/>
        </p:nvSpPr>
        <p:spPr>
          <a:xfrm>
            <a:off x="3163824" y="1874520"/>
            <a:ext cx="822960" cy="822960"/>
          </a:xfrm>
          <a:prstGeom prst="ellipse">
            <a:avLst/>
          </a:prstGeom>
          <a:solidFill>
            <a:srgbClr val="F3EADB"/>
          </a:solidFill>
          <a:ln/>
        </p:spPr>
        <p:txBody>
          <a:bodyPr/>
          <a:lstStyle/>
          <a:p>
            <a:endParaRPr lang="en-US"/>
          </a:p>
        </p:txBody>
      </p:sp>
      <p:pic>
        <p:nvPicPr>
          <p:cNvPr id="11" name="Image 1"/>
          <p:cNvPicPr>
            <a:picLocks noChangeAspect="1"/>
          </p:cNvPicPr>
          <p:nvPr/>
        </p:nvPicPr>
        <p:blipFill>
          <a:blip r:embed="rId4"/>
          <a:stretch>
            <a:fillRect/>
          </a:stretch>
        </p:blipFill>
        <p:spPr>
          <a:xfrm>
            <a:off x="3328416" y="2039112"/>
            <a:ext cx="493776" cy="493776"/>
          </a:xfrm>
          <a:prstGeom prst="rect">
            <a:avLst/>
          </a:prstGeom>
        </p:spPr>
      </p:pic>
      <p:sp>
        <p:nvSpPr>
          <p:cNvPr id="12" name="Text 8"/>
          <p:cNvSpPr/>
          <p:nvPr/>
        </p:nvSpPr>
        <p:spPr>
          <a:xfrm>
            <a:off x="2624328" y="2770632"/>
            <a:ext cx="1901952" cy="548640"/>
          </a:xfrm>
          <a:prstGeom prst="rect">
            <a:avLst/>
          </a:prstGeom>
          <a:noFill/>
          <a:ln/>
        </p:spPr>
        <p:txBody>
          <a:bodyPr wrap="square" lIns="0" tIns="0" rIns="0" bIns="0" rtlCol="0" anchor="ctr"/>
          <a:lstStyle/>
          <a:p>
            <a:pPr marL="0" indent="0" algn="ctr">
              <a:buNone/>
            </a:pPr>
            <a:r>
              <a:rPr lang="en-US" sz="3400" b="1">
                <a:solidFill>
                  <a:srgbClr val="C0702A"/>
                </a:solidFill>
                <a:latin typeface="Georgia" pitchFamily="34" charset="0"/>
                <a:ea typeface="Georgia" pitchFamily="34" charset="-122"/>
                <a:cs typeface="Georgia" pitchFamily="34" charset="-120"/>
              </a:rPr>
              <a:t>9×</a:t>
            </a:r>
            <a:endParaRPr lang="en-US" sz="3400"/>
          </a:p>
        </p:txBody>
      </p:sp>
      <p:sp>
        <p:nvSpPr>
          <p:cNvPr id="13" name="Text 9"/>
          <p:cNvSpPr/>
          <p:nvPr/>
        </p:nvSpPr>
        <p:spPr>
          <a:xfrm>
            <a:off x="2788920" y="3337560"/>
            <a:ext cx="1572768" cy="685800"/>
          </a:xfrm>
          <a:prstGeom prst="rect">
            <a:avLst/>
          </a:prstGeom>
          <a:noFill/>
          <a:ln/>
        </p:spPr>
        <p:txBody>
          <a:bodyPr wrap="square" lIns="0" tIns="0" rIns="0" bIns="0" rtlCol="0" anchor="t"/>
          <a:lstStyle/>
          <a:p>
            <a:pPr marL="0" indent="0" algn="ctr">
              <a:buNone/>
            </a:pPr>
            <a:r>
              <a:rPr lang="en-US" sz="1200" dirty="0">
                <a:solidFill>
                  <a:srgbClr val="37424B"/>
                </a:solidFill>
                <a:latin typeface="Calibri" pitchFamily="34" charset="0"/>
                <a:ea typeface="Calibri" pitchFamily="34" charset="-122"/>
                <a:cs typeface="Calibri" pitchFamily="34" charset="-120"/>
              </a:rPr>
              <a:t>growth in market value (from $3B to $27B)    over the same era</a:t>
            </a:r>
            <a:endParaRPr lang="en-US" sz="1200" dirty="0"/>
          </a:p>
        </p:txBody>
      </p:sp>
      <p:sp>
        <p:nvSpPr>
          <p:cNvPr id="14" name="stat card">
            <a:extLst>
              <a:ext uri="{C183D7F6-B498-43B3-948B-1728B52AA6E4}">
                <adec:decorative xmlns:adec="http://schemas.microsoft.com/office/drawing/2017/decorative" val="1"/>
              </a:ext>
            </a:extLst>
          </p:cNvPr>
          <p:cNvSpPr/>
          <p:nvPr/>
        </p:nvSpPr>
        <p:spPr>
          <a:xfrm>
            <a:off x="4700016" y="1600200"/>
            <a:ext cx="1901952" cy="251460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15" name="icon chip">
            <a:extLst>
              <a:ext uri="{C183D7F6-B498-43B3-948B-1728B52AA6E4}">
                <adec:decorative xmlns:adec="http://schemas.microsoft.com/office/drawing/2017/decorative" val="1"/>
              </a:ext>
            </a:extLst>
          </p:cNvPr>
          <p:cNvSpPr/>
          <p:nvPr/>
        </p:nvSpPr>
        <p:spPr>
          <a:xfrm>
            <a:off x="5239512" y="1874520"/>
            <a:ext cx="822960" cy="822960"/>
          </a:xfrm>
          <a:prstGeom prst="ellipse">
            <a:avLst/>
          </a:prstGeom>
          <a:solidFill>
            <a:srgbClr val="F3EADB"/>
          </a:solidFill>
          <a:ln/>
        </p:spPr>
        <p:txBody>
          <a:bodyPr/>
          <a:lstStyle/>
          <a:p>
            <a:endParaRPr lang="en-US"/>
          </a:p>
        </p:txBody>
      </p:sp>
      <p:pic>
        <p:nvPicPr>
          <p:cNvPr id="16" name="Image 2"/>
          <p:cNvPicPr>
            <a:picLocks noChangeAspect="1"/>
          </p:cNvPicPr>
          <p:nvPr/>
        </p:nvPicPr>
        <p:blipFill>
          <a:blip r:embed="rId5"/>
          <a:stretch>
            <a:fillRect/>
          </a:stretch>
        </p:blipFill>
        <p:spPr>
          <a:xfrm>
            <a:off x="5404104" y="2039112"/>
            <a:ext cx="493776" cy="493776"/>
          </a:xfrm>
          <a:prstGeom prst="rect">
            <a:avLst/>
          </a:prstGeom>
        </p:spPr>
      </p:pic>
      <p:sp>
        <p:nvSpPr>
          <p:cNvPr id="17" name="Text 12"/>
          <p:cNvSpPr/>
          <p:nvPr/>
        </p:nvSpPr>
        <p:spPr>
          <a:xfrm>
            <a:off x="4700016" y="2770632"/>
            <a:ext cx="1901952" cy="548640"/>
          </a:xfrm>
          <a:prstGeom prst="rect">
            <a:avLst/>
          </a:prstGeom>
          <a:noFill/>
          <a:ln/>
        </p:spPr>
        <p:txBody>
          <a:bodyPr wrap="square" lIns="0" tIns="0" rIns="0" bIns="0" rtlCol="0" anchor="ctr"/>
          <a:lstStyle/>
          <a:p>
            <a:pPr marL="0" indent="0" algn="ctr">
              <a:buNone/>
            </a:pPr>
            <a:r>
              <a:rPr lang="en-US" sz="3400" b="1">
                <a:solidFill>
                  <a:srgbClr val="C0702A"/>
                </a:solidFill>
                <a:latin typeface="Georgia" pitchFamily="34" charset="0"/>
                <a:ea typeface="Georgia" pitchFamily="34" charset="-122"/>
                <a:cs typeface="Georgia" pitchFamily="34" charset="-120"/>
              </a:rPr>
              <a:t>7×</a:t>
            </a:r>
            <a:endParaRPr lang="en-US" sz="3400"/>
          </a:p>
        </p:txBody>
      </p:sp>
      <p:sp>
        <p:nvSpPr>
          <p:cNvPr id="18" name="Text 13"/>
          <p:cNvSpPr/>
          <p:nvPr/>
        </p:nvSpPr>
        <p:spPr>
          <a:xfrm>
            <a:off x="4864608" y="3337560"/>
            <a:ext cx="1572768" cy="685800"/>
          </a:xfrm>
          <a:prstGeom prst="rect">
            <a:avLst/>
          </a:prstGeom>
          <a:noFill/>
          <a:ln/>
        </p:spPr>
        <p:txBody>
          <a:bodyPr wrap="square" lIns="0" tIns="0" rIns="0" bIns="0" rtlCol="0" anchor="t"/>
          <a:lstStyle/>
          <a:p>
            <a:pPr marL="0" indent="0" algn="ctr">
              <a:buNone/>
            </a:pPr>
            <a:r>
              <a:rPr lang="en-US" sz="1200">
                <a:solidFill>
                  <a:srgbClr val="37424B"/>
                </a:solidFill>
                <a:latin typeface="Calibri" pitchFamily="34" charset="0"/>
                <a:ea typeface="Calibri" pitchFamily="34" charset="-122"/>
                <a:cs typeface="Calibri" pitchFamily="34" charset="-120"/>
              </a:rPr>
              <a:t>rise in annual net income, from $200M to $1.4B</a:t>
            </a:r>
            <a:endParaRPr lang="en-US" sz="1200"/>
          </a:p>
        </p:txBody>
      </p:sp>
      <p:sp>
        <p:nvSpPr>
          <p:cNvPr id="19" name="stat card">
            <a:extLst>
              <a:ext uri="{C183D7F6-B498-43B3-948B-1728B52AA6E4}">
                <adec:decorative xmlns:adec="http://schemas.microsoft.com/office/drawing/2017/decorative" val="1"/>
              </a:ext>
            </a:extLst>
          </p:cNvPr>
          <p:cNvSpPr/>
          <p:nvPr/>
        </p:nvSpPr>
        <p:spPr>
          <a:xfrm>
            <a:off x="6775704" y="1600200"/>
            <a:ext cx="1901952" cy="2514600"/>
          </a:xfrm>
          <a:prstGeom prst="rect">
            <a:avLst/>
          </a:prstGeom>
          <a:solidFill>
            <a:srgbClr val="FBF6EC"/>
          </a:solidFill>
          <a:ln/>
          <a:effectLst>
            <a:outerShdw blurRad="88900" dist="38100" dir="5400000" algn="bl" rotWithShape="0">
              <a:srgbClr val="6E5A3A">
                <a:alpha val="18000"/>
              </a:srgbClr>
            </a:outerShdw>
          </a:effectLst>
        </p:spPr>
        <p:txBody>
          <a:bodyPr/>
          <a:lstStyle/>
          <a:p>
            <a:endParaRPr lang="en-US"/>
          </a:p>
        </p:txBody>
      </p:sp>
      <p:sp>
        <p:nvSpPr>
          <p:cNvPr id="20" name="icon chip">
            <a:extLst>
              <a:ext uri="{C183D7F6-B498-43B3-948B-1728B52AA6E4}">
                <adec:decorative xmlns:adec="http://schemas.microsoft.com/office/drawing/2017/decorative" val="1"/>
              </a:ext>
            </a:extLst>
          </p:cNvPr>
          <p:cNvSpPr/>
          <p:nvPr/>
        </p:nvSpPr>
        <p:spPr>
          <a:xfrm>
            <a:off x="7315200" y="1874520"/>
            <a:ext cx="822960" cy="822960"/>
          </a:xfrm>
          <a:prstGeom prst="ellipse">
            <a:avLst/>
          </a:prstGeom>
          <a:solidFill>
            <a:srgbClr val="F3EADB"/>
          </a:solidFill>
          <a:ln/>
        </p:spPr>
        <p:txBody>
          <a:bodyPr/>
          <a:lstStyle/>
          <a:p>
            <a:endParaRPr lang="en-US"/>
          </a:p>
        </p:txBody>
      </p:sp>
      <p:pic>
        <p:nvPicPr>
          <p:cNvPr id="21" name="Image 3"/>
          <p:cNvPicPr>
            <a:picLocks noChangeAspect="1"/>
          </p:cNvPicPr>
          <p:nvPr/>
        </p:nvPicPr>
        <p:blipFill>
          <a:blip r:embed="rId6"/>
          <a:stretch>
            <a:fillRect/>
          </a:stretch>
        </p:blipFill>
        <p:spPr>
          <a:xfrm>
            <a:off x="7479792" y="2039112"/>
            <a:ext cx="493776" cy="493776"/>
          </a:xfrm>
          <a:prstGeom prst="rect">
            <a:avLst/>
          </a:prstGeom>
        </p:spPr>
      </p:pic>
      <p:sp>
        <p:nvSpPr>
          <p:cNvPr id="22" name="Text 16"/>
          <p:cNvSpPr/>
          <p:nvPr/>
        </p:nvSpPr>
        <p:spPr>
          <a:xfrm>
            <a:off x="6775704" y="2770632"/>
            <a:ext cx="1901952" cy="548640"/>
          </a:xfrm>
          <a:prstGeom prst="rect">
            <a:avLst/>
          </a:prstGeom>
          <a:noFill/>
          <a:ln/>
        </p:spPr>
        <p:txBody>
          <a:bodyPr wrap="square" lIns="0" tIns="0" rIns="0" bIns="0" rtlCol="0" anchor="ctr"/>
          <a:lstStyle/>
          <a:p>
            <a:pPr marL="0" indent="0" algn="ctr">
              <a:buNone/>
            </a:pPr>
            <a:r>
              <a:rPr lang="en-US" sz="3400" b="1">
                <a:solidFill>
                  <a:srgbClr val="C0702A"/>
                </a:solidFill>
                <a:latin typeface="Georgia" pitchFamily="34" charset="0"/>
                <a:ea typeface="Georgia" pitchFamily="34" charset="-122"/>
                <a:cs typeface="Georgia" pitchFamily="34" charset="-120"/>
              </a:rPr>
              <a:t>Proven</a:t>
            </a:r>
            <a:endParaRPr lang="en-US" sz="3400"/>
          </a:p>
        </p:txBody>
      </p:sp>
      <p:sp>
        <p:nvSpPr>
          <p:cNvPr id="23" name="Text 17"/>
          <p:cNvSpPr/>
          <p:nvPr/>
        </p:nvSpPr>
        <p:spPr>
          <a:xfrm>
            <a:off x="6940296" y="3337560"/>
            <a:ext cx="1572768" cy="685800"/>
          </a:xfrm>
          <a:prstGeom prst="rect">
            <a:avLst/>
          </a:prstGeom>
          <a:noFill/>
          <a:ln/>
        </p:spPr>
        <p:txBody>
          <a:bodyPr wrap="square" lIns="0" tIns="0" rIns="0" bIns="0" rtlCol="0" anchor="t"/>
          <a:lstStyle/>
          <a:p>
            <a:pPr marL="0" indent="0" algn="ctr">
              <a:buNone/>
            </a:pPr>
            <a:r>
              <a:rPr lang="en-US" sz="1200">
                <a:solidFill>
                  <a:srgbClr val="37424B"/>
                </a:solidFill>
                <a:latin typeface="Calibri" pitchFamily="34" charset="0"/>
                <a:ea typeface="Calibri" pitchFamily="34" charset="-122"/>
                <a:cs typeface="Calibri" pitchFamily="34" charset="-120"/>
              </a:rPr>
              <a:t>15 years of data show strong safety performance predicts stronger financials</a:t>
            </a:r>
            <a:endParaRPr lang="en-US" sz="1200"/>
          </a:p>
        </p:txBody>
      </p:sp>
      <p:sp>
        <p:nvSpPr>
          <p:cNvPr id="24" name="Text 18"/>
          <p:cNvSpPr/>
          <p:nvPr/>
        </p:nvSpPr>
        <p:spPr>
          <a:xfrm>
            <a:off x="548640" y="4343400"/>
            <a:ext cx="8046720" cy="548640"/>
          </a:xfrm>
          <a:prstGeom prst="rect">
            <a:avLst/>
          </a:prstGeom>
          <a:noFill/>
          <a:ln/>
        </p:spPr>
        <p:txBody>
          <a:bodyPr wrap="square" lIns="0" tIns="0" rIns="0" bIns="0" rtlCol="0" anchor="ctr"/>
          <a:lstStyle/>
          <a:p>
            <a:pPr marL="0" indent="0">
              <a:buNone/>
            </a:pPr>
            <a:r>
              <a:rPr lang="en-US" sz="1350" i="1" dirty="0">
                <a:solidFill>
                  <a:srgbClr val="6E7880"/>
                </a:solidFill>
                <a:latin typeface="Calibri" pitchFamily="34" charset="0"/>
                <a:ea typeface="Calibri" pitchFamily="34" charset="-122"/>
                <a:cs typeface="Calibri" pitchFamily="34" charset="-120"/>
              </a:rPr>
              <a:t>Paul O'Neill made worker safety the one non-negotiable at Alcoa. Performance didn't suffer for it - it followed it.</a:t>
            </a:r>
            <a:endParaRPr lang="en-US" sz="1350" dirty="0"/>
          </a:p>
        </p:txBody>
      </p:sp>
      <p:sp>
        <p:nvSpPr>
          <p:cNvPr id="25" name="Text 19"/>
          <p:cNvSpPr/>
          <p:nvPr/>
        </p:nvSpPr>
        <p:spPr>
          <a:xfrm>
            <a:off x="548640" y="4828032"/>
            <a:ext cx="8046720" cy="228600"/>
          </a:xfrm>
          <a:prstGeom prst="rect">
            <a:avLst/>
          </a:prstGeom>
          <a:noFill/>
          <a:ln/>
        </p:spPr>
        <p:txBody>
          <a:bodyPr wrap="square" lIns="0" tIns="0" rIns="0" bIns="0" rtlCol="0" anchor="ctr"/>
          <a:lstStyle/>
          <a:p>
            <a:pPr marL="0" indent="0">
              <a:buNone/>
            </a:pPr>
            <a:r>
              <a:rPr lang="en-US" sz="900">
                <a:solidFill>
                  <a:srgbClr val="6E7880"/>
                </a:solidFill>
                <a:latin typeface="Calibri" pitchFamily="34" charset="0"/>
                <a:ea typeface="Calibri" pitchFamily="34" charset="-122"/>
                <a:cs typeface="Calibri" pitchFamily="34" charset="-120"/>
              </a:rPr>
              <a:t>Sources: Occupational Health &amp; Safety magazine; Bautista-Bernal et al., Safety Science</a:t>
            </a:r>
            <a:endParaRPr lang="en-US" sz="9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causes">
    <p:spTree>
      <p:nvGrpSpPr>
        <p:cNvPr id="1" name=""/>
        <p:cNvGrpSpPr/>
        <p:nvPr/>
      </p:nvGrpSpPr>
      <p:grpSpPr>
        <a:xfrm>
          <a:off x="0" y="0"/>
          <a:ext cx="0" cy="0"/>
          <a:chOff x="0" y="0"/>
          <a:chExt cx="0" cy="0"/>
        </a:xfrm>
      </p:grpSpPr>
      <p:sp>
        <p:nvSpPr>
          <p:cNvPr id="2" name="Text 0"/>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SAME ROOT CAUSES</a:t>
            </a:r>
            <a:endParaRPr lang="en-US" sz="1200"/>
          </a:p>
        </p:txBody>
      </p:sp>
      <p:sp>
        <p:nvSpPr>
          <p:cNvPr id="3" name="Text 0"/>
          <p:cNvSpPr>
            <a:spLocks noGrp="1"/>
          </p:cNvSpPr>
          <p:nvPr>
            <p:ph type="title" idx="100" hasCustomPrompt="1"/>
          </p:nvPr>
        </p:nvSpPr>
        <p:spPr>
          <a:xfrm>
            <a:off x="548640" y="658368"/>
            <a:ext cx="7955280" cy="822960"/>
          </a:xfrm>
          <a:prstGeom prst="rect">
            <a:avLst/>
          </a:prstGeom>
          <a:noFill/>
          <a:ln/>
        </p:spPr>
        <p:txBody>
          <a:bodyPr wrap="square" lIns="0" tIns="0" rIns="0" bIns="0" rtlCol="0" anchor="ctr"/>
          <a:lstStyle/>
          <a:p>
            <a:pPr marL="0" indent="0" algn="l">
              <a:buNone/>
            </a:pPr>
            <a:r>
              <a:rPr lang="en-US" sz="2900" b="1">
                <a:solidFill>
                  <a:srgbClr val="37424B"/>
                </a:solidFill>
                <a:latin typeface="Georgia" pitchFamily="34" charset="0"/>
                <a:ea typeface="Georgia" pitchFamily="34" charset="-122"/>
                <a:cs typeface="Georgia" pitchFamily="34" charset="-120"/>
              </a:rPr>
              <a:t>Most downtime is a signal we can see coming</a:t>
            </a:r>
            <a:endParaRPr lang="en-US" sz="2900"/>
          </a:p>
        </p:txBody>
      </p:sp>
      <p:graphicFrame>
        <p:nvGraphicFramePr>
          <p:cNvPr id="4" name="Downtime root causes chart" descr="Bar chart of oilfield fatality causes: vehicle incidents 26.8%, contact with equipment 21.7%, explosions or fires 14.5%, falls 10%"/>
          <p:cNvGraphicFramePr/>
          <p:nvPr>
            <p:extLst>
              <p:ext uri="{D42A27DB-BD31-4B8C-83A1-F6EECF244321}">
                <p14:modId xmlns:p14="http://schemas.microsoft.com/office/powerpoint/2010/main" val="759275912"/>
              </p:ext>
            </p:extLst>
          </p:nvPr>
        </p:nvGraphicFramePr>
        <p:xfrm>
          <a:off x="457200" y="1554480"/>
          <a:ext cx="5394960" cy="3246120"/>
        </p:xfrm>
        <a:graphic>
          <a:graphicData uri="http://schemas.openxmlformats.org/drawingml/2006/chart">
            <c:chart xmlns:c="http://schemas.openxmlformats.org/drawingml/2006/chart" xmlns:r="http://schemas.openxmlformats.org/officeDocument/2006/relationships" r:id="rId3"/>
          </a:graphicData>
        </a:graphic>
      </p:graphicFrame>
      <p:sp>
        <p:nvSpPr>
          <p:cNvPr id="5" name="callout">
            <a:extLst>
              <a:ext uri="{C183D7F6-B498-43B3-948B-1728B52AA6E4}">
                <adec:decorative xmlns:adec="http://schemas.microsoft.com/office/drawing/2017/decorative" val="1"/>
              </a:ext>
            </a:extLst>
          </p:cNvPr>
          <p:cNvSpPr/>
          <p:nvPr/>
        </p:nvSpPr>
        <p:spPr>
          <a:xfrm>
            <a:off x="6080760" y="1554480"/>
            <a:ext cx="2514600" cy="3246120"/>
          </a:xfrm>
          <a:prstGeom prst="rect">
            <a:avLst/>
          </a:prstGeom>
          <a:solidFill>
            <a:srgbClr val="37424B"/>
          </a:solidFill>
          <a:ln/>
        </p:spPr>
        <p:txBody>
          <a:bodyPr/>
          <a:lstStyle/>
          <a:p>
            <a:endParaRPr lang="en-US"/>
          </a:p>
        </p:txBody>
      </p:sp>
      <p:sp>
        <p:nvSpPr>
          <p:cNvPr id="6" name="Text 3"/>
          <p:cNvSpPr/>
          <p:nvPr/>
        </p:nvSpPr>
        <p:spPr>
          <a:xfrm>
            <a:off x="6309360" y="1783080"/>
            <a:ext cx="2103120" cy="822960"/>
          </a:xfrm>
          <a:prstGeom prst="rect">
            <a:avLst/>
          </a:prstGeom>
          <a:noFill/>
          <a:ln/>
        </p:spPr>
        <p:txBody>
          <a:bodyPr wrap="square" lIns="0" tIns="0" rIns="0" bIns="0" rtlCol="0" anchor="ctr"/>
          <a:lstStyle/>
          <a:p>
            <a:pPr marL="0" indent="0">
              <a:buNone/>
            </a:pPr>
            <a:r>
              <a:rPr lang="en-US" sz="1700" b="1">
                <a:solidFill>
                  <a:srgbClr val="FFFFFF"/>
                </a:solidFill>
                <a:latin typeface="Georgia" pitchFamily="34" charset="0"/>
                <a:ea typeface="Georgia" pitchFamily="34" charset="-122"/>
                <a:cs typeface="Georgia" pitchFamily="34" charset="-120"/>
              </a:rPr>
              <a:t>The data HSE collects predicts downtime</a:t>
            </a:r>
            <a:endParaRPr lang="en-US" sz="1700"/>
          </a:p>
        </p:txBody>
      </p:sp>
      <p:sp>
        <p:nvSpPr>
          <p:cNvPr id="7" name="Text 4"/>
          <p:cNvSpPr/>
          <p:nvPr/>
        </p:nvSpPr>
        <p:spPr>
          <a:xfrm>
            <a:off x="6309360" y="2743200"/>
            <a:ext cx="2103120" cy="1828800"/>
          </a:xfrm>
          <a:prstGeom prst="rect">
            <a:avLst/>
          </a:prstGeom>
          <a:noFill/>
          <a:ln/>
        </p:spPr>
        <p:txBody>
          <a:bodyPr wrap="square" lIns="0" tIns="0" rIns="0" bIns="0" rtlCol="0" anchor="t"/>
          <a:lstStyle/>
          <a:p>
            <a:pPr marL="0" indent="0">
              <a:buNone/>
            </a:pPr>
            <a:r>
              <a:rPr lang="en-US" sz="1300" dirty="0">
                <a:solidFill>
                  <a:srgbClr val="E6ECF0"/>
                </a:solidFill>
                <a:latin typeface="Calibri" pitchFamily="34" charset="0"/>
                <a:ea typeface="Calibri" pitchFamily="34" charset="-122"/>
                <a:cs typeface="Calibri" pitchFamily="34" charset="-120"/>
              </a:rPr>
              <a:t>Mechanical and electrical failures drive nearly </a:t>
            </a:r>
            <a:r>
              <a:rPr lang="en-US" sz="1300" b="1" dirty="0">
                <a:solidFill>
                  <a:srgbClr val="E9B072"/>
                </a:solidFill>
                <a:latin typeface="Calibri" pitchFamily="34" charset="0"/>
                <a:ea typeface="Calibri" pitchFamily="34" charset="-122"/>
                <a:cs typeface="Calibri" pitchFamily="34" charset="-120"/>
              </a:rPr>
              <a:t>~90%</a:t>
            </a:r>
            <a:r>
              <a:rPr lang="en-US" sz="1300" dirty="0">
                <a:solidFill>
                  <a:srgbClr val="E6ECF0"/>
                </a:solidFill>
                <a:latin typeface="Calibri" pitchFamily="34" charset="0"/>
                <a:ea typeface="Calibri" pitchFamily="34" charset="-122"/>
                <a:cs typeface="Calibri" pitchFamily="34" charset="-120"/>
              </a:rPr>
              <a:t> of unplanned downtime - the same integrity and procedure gaps a good inspection already flags.</a:t>
            </a:r>
            <a:endParaRPr lang="en-US" sz="1300" dirty="0"/>
          </a:p>
        </p:txBody>
      </p:sp>
      <p:sp>
        <p:nvSpPr>
          <p:cNvPr id="8" name="Text 5"/>
          <p:cNvSpPr/>
          <p:nvPr/>
        </p:nvSpPr>
        <p:spPr>
          <a:xfrm>
            <a:off x="548640" y="4828032"/>
            <a:ext cx="8046720" cy="228600"/>
          </a:xfrm>
          <a:prstGeom prst="rect">
            <a:avLst/>
          </a:prstGeom>
          <a:noFill/>
          <a:ln/>
        </p:spPr>
        <p:txBody>
          <a:bodyPr wrap="square" lIns="0" tIns="0" rIns="0" bIns="0" rtlCol="0" anchor="ctr"/>
          <a:lstStyle/>
          <a:p>
            <a:pPr marL="0" indent="0">
              <a:buNone/>
            </a:pPr>
            <a:r>
              <a:rPr lang="en-US" sz="900">
                <a:solidFill>
                  <a:srgbClr val="6E7880"/>
                </a:solidFill>
                <a:latin typeface="Calibri" pitchFamily="34" charset="0"/>
                <a:ea typeface="Calibri" pitchFamily="34" charset="-122"/>
                <a:cs typeface="Calibri" pitchFamily="34" charset="-120"/>
              </a:rPr>
              <a:t>Source: Minitab NPT root-cause analysis (39 downtime events)</a:t>
            </a:r>
            <a:endParaRPr lang="en-US" sz="9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gap">
    <p:spTree>
      <p:nvGrpSpPr>
        <p:cNvPr id="1" name=""/>
        <p:cNvGrpSpPr/>
        <p:nvPr/>
      </p:nvGrpSpPr>
      <p:grpSpPr>
        <a:xfrm>
          <a:off x="0" y="0"/>
          <a:ext cx="0" cy="0"/>
          <a:chOff x="0" y="0"/>
          <a:chExt cx="0" cy="0"/>
        </a:xfrm>
      </p:grpSpPr>
      <p:sp>
        <p:nvSpPr>
          <p:cNvPr id="2" name="Text 0"/>
          <p:cNvSpPr/>
          <p:nvPr/>
        </p:nvSpPr>
        <p:spPr>
          <a:xfrm>
            <a:off x="548640" y="384048"/>
            <a:ext cx="8046720" cy="274320"/>
          </a:xfrm>
          <a:prstGeom prst="rect">
            <a:avLst/>
          </a:prstGeom>
          <a:noFill/>
          <a:ln/>
        </p:spPr>
        <p:txBody>
          <a:bodyPr wrap="square" lIns="0" tIns="0" rIns="0" bIns="0" rtlCol="0" anchor="ctr"/>
          <a:lstStyle/>
          <a:p>
            <a:pPr marL="0" indent="0" algn="l">
              <a:buNone/>
            </a:pPr>
            <a:r>
              <a:rPr lang="en-US" sz="1200" b="1" kern="0" spc="300">
                <a:solidFill>
                  <a:srgbClr val="C0702A"/>
                </a:solidFill>
                <a:latin typeface="Calibri" pitchFamily="34" charset="0"/>
                <a:ea typeface="Calibri" pitchFamily="34" charset="-122"/>
                <a:cs typeface="Calibri" pitchFamily="34" charset="-120"/>
              </a:rPr>
              <a:t>GOOD NUMBERS CAN LIE</a:t>
            </a:r>
            <a:endParaRPr lang="en-US" sz="1200"/>
          </a:p>
        </p:txBody>
      </p:sp>
      <p:sp>
        <p:nvSpPr>
          <p:cNvPr id="3" name="Text 0"/>
          <p:cNvSpPr>
            <a:spLocks noGrp="1"/>
          </p:cNvSpPr>
          <p:nvPr>
            <p:ph type="title" idx="100" hasCustomPrompt="1"/>
          </p:nvPr>
        </p:nvSpPr>
        <p:spPr>
          <a:xfrm>
            <a:off x="548640" y="658368"/>
            <a:ext cx="7955280" cy="822960"/>
          </a:xfrm>
          <a:prstGeom prst="rect">
            <a:avLst/>
          </a:prstGeom>
          <a:noFill/>
          <a:ln/>
        </p:spPr>
        <p:txBody>
          <a:bodyPr wrap="square" lIns="0" tIns="0" rIns="0" bIns="0" rtlCol="0" anchor="ctr"/>
          <a:lstStyle/>
          <a:p>
            <a:pPr marL="0" indent="0" algn="l">
              <a:buNone/>
            </a:pPr>
            <a:r>
              <a:rPr lang="en-US" sz="2500" b="1">
                <a:solidFill>
                  <a:srgbClr val="37424B"/>
                </a:solidFill>
                <a:latin typeface="Georgia" pitchFamily="34" charset="0"/>
                <a:ea typeface="Georgia" pitchFamily="34" charset="-122"/>
                <a:cs typeface="Georgia" pitchFamily="34" charset="-120"/>
              </a:rPr>
              <a:t>A clean scorecard can hide real risk</a:t>
            </a:r>
            <a:endParaRPr lang="en-US" sz="2500"/>
          </a:p>
        </p:txBody>
      </p:sp>
      <p:sp>
        <p:nvSpPr>
          <p:cNvPr id="4" name="Text 2">
            <a:extLst>
              <a:ext uri="{C183D7F6-B498-43B3-948B-1728B52AA6E4}">
                <adec:decorative xmlns:adec="http://schemas.microsoft.com/office/drawing/2017/decorative" val="1"/>
              </a:ext>
            </a:extLst>
          </p:cNvPr>
          <p:cNvSpPr/>
          <p:nvPr/>
        </p:nvSpPr>
        <p:spPr>
          <a:xfrm>
            <a:off x="548640" y="1572768"/>
            <a:ext cx="8046720" cy="411480"/>
          </a:xfrm>
          <a:prstGeom prst="rect">
            <a:avLst/>
          </a:prstGeom>
          <a:noFill/>
          <a:ln/>
        </p:spPr>
        <p:txBody>
          <a:bodyPr wrap="square" lIns="0" tIns="0" rIns="0" bIns="0" rtlCol="0" anchor="ctr"/>
          <a:lstStyle/>
          <a:p>
            <a:pPr marL="0" indent="0">
              <a:buNone/>
            </a:pPr>
            <a:r>
              <a:rPr lang="en-US" sz="1450" dirty="0">
                <a:solidFill>
                  <a:srgbClr val="6E7880"/>
                </a:solidFill>
                <a:latin typeface="Calibri" pitchFamily="34" charset="0"/>
                <a:ea typeface="Calibri" pitchFamily="34" charset="-122"/>
                <a:cs typeface="Calibri" pitchFamily="34" charset="-120"/>
              </a:rPr>
              <a:t>In early 2005, one refinery had a low injury rate and a spotless safety scorecard - while the operational risks that mattered went unmeasured.</a:t>
            </a:r>
            <a:endParaRPr lang="en-US" sz="1450" dirty="0"/>
          </a:p>
        </p:txBody>
      </p:sp>
      <p:sp>
        <p:nvSpPr>
          <p:cNvPr id="5" name="column">
            <a:extLst>
              <a:ext uri="{C183D7F6-B498-43B3-948B-1728B52AA6E4}">
                <adec:decorative xmlns:adec="http://schemas.microsoft.com/office/drawing/2017/decorative" val="1"/>
              </a:ext>
            </a:extLst>
          </p:cNvPr>
          <p:cNvSpPr/>
          <p:nvPr/>
        </p:nvSpPr>
        <p:spPr>
          <a:xfrm>
            <a:off x="548640" y="2103120"/>
            <a:ext cx="3931920" cy="2697480"/>
          </a:xfrm>
          <a:prstGeom prst="rect">
            <a:avLst/>
          </a:prstGeom>
          <a:solidFill>
            <a:srgbClr val="E7D9C2"/>
          </a:solidFill>
          <a:ln/>
          <a:effectLst>
            <a:outerShdw blurRad="88900" dist="38100" dir="5400000" algn="bl" rotWithShape="0">
              <a:srgbClr val="6E5A3A">
                <a:alpha val="18000"/>
              </a:srgbClr>
            </a:outerShdw>
          </a:effectLst>
        </p:spPr>
        <p:txBody>
          <a:bodyPr/>
          <a:lstStyle/>
          <a:p>
            <a:endParaRPr lang="en-US"/>
          </a:p>
        </p:txBody>
      </p:sp>
      <p:sp>
        <p:nvSpPr>
          <p:cNvPr id="6" name="Text 4"/>
          <p:cNvSpPr/>
          <p:nvPr/>
        </p:nvSpPr>
        <p:spPr>
          <a:xfrm>
            <a:off x="868680" y="2359152"/>
            <a:ext cx="3291840" cy="274320"/>
          </a:xfrm>
          <a:prstGeom prst="rect">
            <a:avLst/>
          </a:prstGeom>
          <a:noFill/>
          <a:ln/>
        </p:spPr>
        <p:txBody>
          <a:bodyPr wrap="square" lIns="0" tIns="0" rIns="0" bIns="0" rtlCol="0" anchor="ctr"/>
          <a:lstStyle/>
          <a:p>
            <a:pPr marL="0" indent="0">
              <a:buNone/>
            </a:pPr>
            <a:r>
              <a:rPr lang="en-US" sz="1100" b="1" kern="0" spc="200">
                <a:solidFill>
                  <a:srgbClr val="6E7880"/>
                </a:solidFill>
                <a:latin typeface="Calibri" pitchFamily="34" charset="0"/>
                <a:ea typeface="Calibri" pitchFamily="34" charset="-122"/>
                <a:cs typeface="Calibri" pitchFamily="34" charset="-120"/>
              </a:rPr>
              <a:t>THE LAGGING SCORECARD</a:t>
            </a:r>
            <a:endParaRPr lang="en-US" sz="1100"/>
          </a:p>
        </p:txBody>
      </p:sp>
      <p:sp>
        <p:nvSpPr>
          <p:cNvPr id="7" name="Text 5"/>
          <p:cNvSpPr/>
          <p:nvPr/>
        </p:nvSpPr>
        <p:spPr>
          <a:xfrm>
            <a:off x="868680" y="2615184"/>
            <a:ext cx="3291840" cy="457200"/>
          </a:xfrm>
          <a:prstGeom prst="rect">
            <a:avLst/>
          </a:prstGeom>
          <a:noFill/>
          <a:ln/>
        </p:spPr>
        <p:txBody>
          <a:bodyPr wrap="square" lIns="0" tIns="0" rIns="0" bIns="0" rtlCol="0" anchor="ctr"/>
          <a:lstStyle/>
          <a:p>
            <a:pPr marL="0" indent="0">
              <a:buNone/>
            </a:pPr>
            <a:r>
              <a:rPr lang="en-US" sz="1700" b="1">
                <a:solidFill>
                  <a:srgbClr val="37424B"/>
                </a:solidFill>
                <a:latin typeface="Georgia" pitchFamily="34" charset="0"/>
                <a:ea typeface="Georgia" pitchFamily="34" charset="-122"/>
                <a:cs typeface="Georgia" pitchFamily="34" charset="-120"/>
              </a:rPr>
              <a:t>Looks great on paper</a:t>
            </a:r>
            <a:endParaRPr lang="en-US" sz="1700"/>
          </a:p>
        </p:txBody>
      </p:sp>
      <p:sp>
        <p:nvSpPr>
          <p:cNvPr id="8" name="Text 6"/>
          <p:cNvSpPr/>
          <p:nvPr/>
        </p:nvSpPr>
        <p:spPr>
          <a:xfrm>
            <a:off x="868680" y="3200400"/>
            <a:ext cx="3337560" cy="1554480"/>
          </a:xfrm>
          <a:prstGeom prst="rect">
            <a:avLst/>
          </a:prstGeom>
          <a:noFill/>
          <a:ln/>
        </p:spPr>
        <p:txBody>
          <a:bodyPr wrap="square" lIns="0" tIns="0" rIns="0" bIns="0" rtlCol="0" anchor="t"/>
          <a:lstStyle/>
          <a:p>
            <a:pPr marL="177800" indent="-177800">
              <a:spcAft>
                <a:spcPts val="700"/>
              </a:spcAft>
              <a:buSzPct val="100000"/>
              <a:buChar char="•"/>
            </a:pPr>
            <a:r>
              <a:rPr lang="en-US" sz="1250">
                <a:solidFill>
                  <a:srgbClr val="37424B"/>
                </a:solidFill>
                <a:latin typeface="Calibri" pitchFamily="34" charset="0"/>
                <a:ea typeface="Calibri" pitchFamily="34" charset="-122"/>
                <a:cs typeface="Calibri" pitchFamily="34" charset="-120"/>
              </a:rPr>
              <a:t>Low injury rate, few lost-time cases</a:t>
            </a:r>
            <a:endParaRPr lang="en-US" sz="1250"/>
          </a:p>
          <a:p>
            <a:pPr marL="177800" indent="-177800">
              <a:spcAft>
                <a:spcPts val="700"/>
              </a:spcAft>
              <a:buSzPct val="100000"/>
              <a:buChar char="•"/>
            </a:pPr>
            <a:r>
              <a:rPr lang="en-US" sz="1250">
                <a:solidFill>
                  <a:srgbClr val="37424B"/>
                </a:solidFill>
                <a:latin typeface="Calibri" pitchFamily="34" charset="0"/>
                <a:ea typeface="Calibri" pitchFamily="34" charset="-122"/>
                <a:cs typeface="Calibri" pitchFamily="34" charset="-120"/>
              </a:rPr>
              <a:t>Clean audits, green dashboards</a:t>
            </a:r>
            <a:endParaRPr lang="en-US" sz="1250"/>
          </a:p>
          <a:p>
            <a:pPr marL="177800" indent="-177800">
              <a:spcAft>
                <a:spcPts val="700"/>
              </a:spcAft>
              <a:buSzPct val="100000"/>
              <a:buChar char="•"/>
            </a:pPr>
            <a:r>
              <a:rPr lang="en-US" sz="1250">
                <a:solidFill>
                  <a:srgbClr val="37424B"/>
                </a:solidFill>
                <a:latin typeface="Calibri" pitchFamily="34" charset="0"/>
                <a:ea typeface="Calibri" pitchFamily="34" charset="-122"/>
                <a:cs typeface="Calibri" pitchFamily="34" charset="-120"/>
              </a:rPr>
              <a:t>Counts outcomes, not exposure</a:t>
            </a:r>
            <a:endParaRPr lang="en-US" sz="1250"/>
          </a:p>
          <a:p>
            <a:pPr marL="177800" indent="-177800">
              <a:spcAft>
                <a:spcPts val="700"/>
              </a:spcAft>
              <a:buSzPct val="100000"/>
              <a:buChar char="•"/>
            </a:pPr>
            <a:r>
              <a:rPr lang="en-US" sz="1250">
                <a:solidFill>
                  <a:srgbClr val="37424B"/>
                </a:solidFill>
                <a:latin typeface="Calibri" pitchFamily="34" charset="0"/>
                <a:ea typeface="Calibri" pitchFamily="34" charset="-122"/>
                <a:cs typeface="Calibri" pitchFamily="34" charset="-120"/>
              </a:rPr>
              <a:t>Says nothing about process risk</a:t>
            </a:r>
            <a:endParaRPr lang="en-US" sz="1250"/>
          </a:p>
        </p:txBody>
      </p:sp>
      <p:sp>
        <p:nvSpPr>
          <p:cNvPr id="9" name="column">
            <a:extLst>
              <a:ext uri="{C183D7F6-B498-43B3-948B-1728B52AA6E4}">
                <adec:decorative xmlns:adec="http://schemas.microsoft.com/office/drawing/2017/decorative" val="1"/>
              </a:ext>
            </a:extLst>
          </p:cNvPr>
          <p:cNvSpPr/>
          <p:nvPr/>
        </p:nvSpPr>
        <p:spPr>
          <a:xfrm>
            <a:off x="4663440" y="2103120"/>
            <a:ext cx="3931920" cy="2697480"/>
          </a:xfrm>
          <a:prstGeom prst="rect">
            <a:avLst/>
          </a:prstGeom>
          <a:solidFill>
            <a:srgbClr val="37424B"/>
          </a:solidFill>
          <a:ln/>
          <a:effectLst>
            <a:outerShdw blurRad="88900" dist="38100" dir="5400000" algn="bl" rotWithShape="0">
              <a:srgbClr val="6E5A3A">
                <a:alpha val="18000"/>
              </a:srgbClr>
            </a:outerShdw>
          </a:effectLst>
        </p:spPr>
        <p:txBody>
          <a:bodyPr/>
          <a:lstStyle/>
          <a:p>
            <a:endParaRPr lang="en-US"/>
          </a:p>
        </p:txBody>
      </p:sp>
      <p:sp>
        <p:nvSpPr>
          <p:cNvPr id="10" name="Text 8"/>
          <p:cNvSpPr/>
          <p:nvPr/>
        </p:nvSpPr>
        <p:spPr>
          <a:xfrm>
            <a:off x="4983480" y="2359152"/>
            <a:ext cx="3291840" cy="274320"/>
          </a:xfrm>
          <a:prstGeom prst="rect">
            <a:avLst/>
          </a:prstGeom>
          <a:noFill/>
          <a:ln/>
        </p:spPr>
        <p:txBody>
          <a:bodyPr wrap="square" lIns="0" tIns="0" rIns="0" bIns="0" rtlCol="0" anchor="ctr"/>
          <a:lstStyle/>
          <a:p>
            <a:pPr marL="0" indent="0">
              <a:buNone/>
            </a:pPr>
            <a:r>
              <a:rPr lang="en-US" sz="1100" b="1" kern="0" spc="200">
                <a:solidFill>
                  <a:srgbClr val="E9B072"/>
                </a:solidFill>
                <a:latin typeface="Calibri" pitchFamily="34" charset="0"/>
                <a:ea typeface="Calibri" pitchFamily="34" charset="-122"/>
                <a:cs typeface="Calibri" pitchFamily="34" charset="-120"/>
              </a:rPr>
              <a:t>THE LEADING SIGNALS</a:t>
            </a:r>
            <a:endParaRPr lang="en-US" sz="1100"/>
          </a:p>
        </p:txBody>
      </p:sp>
      <p:sp>
        <p:nvSpPr>
          <p:cNvPr id="11" name="Text 9"/>
          <p:cNvSpPr/>
          <p:nvPr/>
        </p:nvSpPr>
        <p:spPr>
          <a:xfrm>
            <a:off x="4983480" y="2615184"/>
            <a:ext cx="3291840" cy="457200"/>
          </a:xfrm>
          <a:prstGeom prst="rect">
            <a:avLst/>
          </a:prstGeom>
          <a:noFill/>
          <a:ln/>
        </p:spPr>
        <p:txBody>
          <a:bodyPr wrap="square" lIns="0" tIns="0" rIns="0" bIns="0" rtlCol="0" anchor="ctr"/>
          <a:lstStyle/>
          <a:p>
            <a:pPr marL="0" indent="0">
              <a:buNone/>
            </a:pPr>
            <a:r>
              <a:rPr lang="en-US" sz="1700" b="1">
                <a:solidFill>
                  <a:srgbClr val="FFFFFF"/>
                </a:solidFill>
                <a:latin typeface="Georgia" pitchFamily="34" charset="0"/>
                <a:ea typeface="Georgia" pitchFamily="34" charset="-122"/>
                <a:cs typeface="Georgia" pitchFamily="34" charset="-120"/>
              </a:rPr>
              <a:t>What actually predicts trouble</a:t>
            </a:r>
            <a:endParaRPr lang="en-US" sz="1700"/>
          </a:p>
        </p:txBody>
      </p:sp>
      <p:sp>
        <p:nvSpPr>
          <p:cNvPr id="12" name="Text 10"/>
          <p:cNvSpPr/>
          <p:nvPr/>
        </p:nvSpPr>
        <p:spPr>
          <a:xfrm>
            <a:off x="4983480" y="3200400"/>
            <a:ext cx="3337560" cy="1554480"/>
          </a:xfrm>
          <a:prstGeom prst="rect">
            <a:avLst/>
          </a:prstGeom>
          <a:noFill/>
          <a:ln/>
        </p:spPr>
        <p:txBody>
          <a:bodyPr wrap="square" lIns="0" tIns="0" rIns="0" bIns="0" rtlCol="0" anchor="t"/>
          <a:lstStyle/>
          <a:p>
            <a:pPr marL="177800" indent="-177800">
              <a:spcAft>
                <a:spcPts val="700"/>
              </a:spcAft>
              <a:buSzPct val="100000"/>
              <a:buChar char="•"/>
            </a:pPr>
            <a:r>
              <a:rPr lang="en-US" sz="1250">
                <a:solidFill>
                  <a:srgbClr val="E6ECF0"/>
                </a:solidFill>
                <a:latin typeface="Calibri" pitchFamily="34" charset="0"/>
                <a:ea typeface="Calibri" pitchFamily="34" charset="-122"/>
                <a:cs typeface="Calibri" pitchFamily="34" charset="-120"/>
              </a:rPr>
              <a:t>Near-misses and process upsets</a:t>
            </a:r>
            <a:endParaRPr lang="en-US" sz="1250"/>
          </a:p>
          <a:p>
            <a:pPr marL="177800" indent="-177800">
              <a:spcAft>
                <a:spcPts val="700"/>
              </a:spcAft>
              <a:buSzPct val="100000"/>
              <a:buChar char="•"/>
            </a:pPr>
            <a:r>
              <a:rPr lang="en-US" sz="1250">
                <a:solidFill>
                  <a:srgbClr val="E6ECF0"/>
                </a:solidFill>
                <a:latin typeface="Calibri" pitchFamily="34" charset="0"/>
                <a:ea typeface="Calibri" pitchFamily="34" charset="-122"/>
                <a:cs typeface="Calibri" pitchFamily="34" charset="-120"/>
              </a:rPr>
              <a:t>Integrity and maintenance backlog</a:t>
            </a:r>
            <a:endParaRPr lang="en-US" sz="1250"/>
          </a:p>
          <a:p>
            <a:pPr marL="177800" indent="-177800">
              <a:spcAft>
                <a:spcPts val="700"/>
              </a:spcAft>
              <a:buSzPct val="100000"/>
              <a:buChar char="•"/>
            </a:pPr>
            <a:r>
              <a:rPr lang="en-US" sz="1250">
                <a:solidFill>
                  <a:srgbClr val="E6ECF0"/>
                </a:solidFill>
                <a:latin typeface="Calibri" pitchFamily="34" charset="0"/>
                <a:ea typeface="Calibri" pitchFamily="34" charset="-122"/>
                <a:cs typeface="Calibri" pitchFamily="34" charset="-120"/>
              </a:rPr>
              <a:t>Management-of-change compliance</a:t>
            </a:r>
            <a:endParaRPr lang="en-US" sz="1250"/>
          </a:p>
          <a:p>
            <a:pPr marL="177800" indent="-177800">
              <a:spcAft>
                <a:spcPts val="700"/>
              </a:spcAft>
              <a:buSzPct val="100000"/>
              <a:buChar char="•"/>
            </a:pPr>
            <a:r>
              <a:rPr lang="en-US" sz="1250">
                <a:solidFill>
                  <a:srgbClr val="E6ECF0"/>
                </a:solidFill>
                <a:latin typeface="Calibri" pitchFamily="34" charset="0"/>
                <a:ea typeface="Calibri" pitchFamily="34" charset="-122"/>
                <a:cs typeface="Calibri" pitchFamily="34" charset="-120"/>
              </a:rPr>
              <a:t>Frontline observations, captured live</a:t>
            </a:r>
            <a:endParaRPr lang="en-US" sz="125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3880</Words>
  <Application>Microsoft Office PowerPoint</Application>
  <PresentationFormat>On-screen Show (16:9)</PresentationFormat>
  <Paragraphs>285</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Georgia</vt:lpstr>
      <vt:lpstr>Office Theme</vt:lpstr>
      <vt:lpstr>When Safety and Operations Run as One</vt:lpstr>
      <vt:lpstr>Where we’re headed today</vt:lpstr>
      <vt:lpstr>Why they’re really one problem</vt:lpstr>
      <vt:lpstr>Safety is a performance lever</vt:lpstr>
      <vt:lpstr>Where does the handoff break for you?</vt:lpstr>
      <vt:lpstr>One truck. Two ledgers.</vt:lpstr>
      <vt:lpstr>When safety leads, performance follows</vt:lpstr>
      <vt:lpstr>Most downtime is a signal we can see coming</vt:lpstr>
      <vt:lpstr>A clean scorecard can hide real risk</vt:lpstr>
      <vt:lpstr>Five ways to run them as one system</vt:lpstr>
      <vt:lpstr>Capture at the point of work</vt:lpstr>
      <vt:lpstr>Make near-miss reporting frictionless</vt:lpstr>
      <vt:lpstr>Turn field data into leading indicators</vt:lpstr>
      <vt:lpstr>Close the loop on every finding</vt:lpstr>
      <vt:lpstr>Bring contractors into one system</vt:lpstr>
      <vt:lpstr>PowerPoint Presentation</vt:lpstr>
      <vt:lpstr>Less risk. Better performance. Stronger organization.</vt:lpstr>
      <vt:lpstr>Three things to carry home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 DeSpain</dc:creator>
  <cp:lastModifiedBy>Will DeSpain</cp:lastModifiedBy>
  <cp:revision>9</cp:revision>
  <dcterms:created xsi:type="dcterms:W3CDTF">2026-07-14T02:51:28Z</dcterms:created>
  <dcterms:modified xsi:type="dcterms:W3CDTF">2026-07-14T13:50:29Z</dcterms:modified>
</cp:coreProperties>
</file>